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F85F8B-C11A-4721-BBDE-9B50830666A7}">
  <a:tblStyle styleId="{50F85F8B-C11A-4721-BBDE-9B50830666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0796BF-5D14-4952-A3E9-C1E02ECE106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431625b9c_0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35431625b9c_0_1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431625b9c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35431625b9c_0_1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431625b9c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35431625b9c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431625b9c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35431625b9c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431625b9c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35431625b9c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5431625b9c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35431625b9c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431625b9c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35431625b9c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431625b9c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35431625b9c_0_6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5431625b9c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35431625b9c_0_7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431625b9c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35431625b9c_0_7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431625b9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 name="Google Shape;56;g35431625b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431625b9c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35431625b9c_0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431625b9c_0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35431625b9c_0_1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431625b9c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35431625b9c_0_1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431625b9c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g35431625b9c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431625b9c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35431625b9c_0_8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431625b9c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5431625b9c_0_9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431625b9c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35431625b9c_0_10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431625b9c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35431625b9c_0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 name="Google Shape;15;p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111"/>
              <a:buNone/>
              <a:defRPr/>
            </a:lvl1pPr>
            <a:lvl2pPr lvl="1" algn="l">
              <a:lnSpc>
                <a:spcPct val="100000"/>
              </a:lnSpc>
              <a:spcBef>
                <a:spcPts val="0"/>
              </a:spcBef>
              <a:spcAft>
                <a:spcPts val="0"/>
              </a:spcAft>
              <a:buSzPts val="3111"/>
              <a:buNone/>
              <a:defRPr/>
            </a:lvl2pPr>
            <a:lvl3pPr lvl="2" algn="l">
              <a:lnSpc>
                <a:spcPct val="100000"/>
              </a:lnSpc>
              <a:spcBef>
                <a:spcPts val="0"/>
              </a:spcBef>
              <a:spcAft>
                <a:spcPts val="0"/>
              </a:spcAft>
              <a:buSzPts val="3111"/>
              <a:buNone/>
              <a:defRPr/>
            </a:lvl3pPr>
            <a:lvl4pPr lvl="3" algn="l">
              <a:lnSpc>
                <a:spcPct val="100000"/>
              </a:lnSpc>
              <a:spcBef>
                <a:spcPts val="0"/>
              </a:spcBef>
              <a:spcAft>
                <a:spcPts val="0"/>
              </a:spcAft>
              <a:buSzPts val="3111"/>
              <a:buNone/>
              <a:defRPr/>
            </a:lvl4pPr>
            <a:lvl5pPr lvl="4" algn="l">
              <a:lnSpc>
                <a:spcPct val="100000"/>
              </a:lnSpc>
              <a:spcBef>
                <a:spcPts val="0"/>
              </a:spcBef>
              <a:spcAft>
                <a:spcPts val="0"/>
              </a:spcAft>
              <a:buSzPts val="3111"/>
              <a:buNone/>
              <a:defRPr/>
            </a:lvl5pPr>
            <a:lvl6pPr lvl="5" algn="l">
              <a:lnSpc>
                <a:spcPct val="100000"/>
              </a:lnSpc>
              <a:spcBef>
                <a:spcPts val="0"/>
              </a:spcBef>
              <a:spcAft>
                <a:spcPts val="0"/>
              </a:spcAft>
              <a:buSzPts val="3111"/>
              <a:buNone/>
              <a:defRPr/>
            </a:lvl6pPr>
            <a:lvl7pPr lvl="6" algn="l">
              <a:lnSpc>
                <a:spcPct val="100000"/>
              </a:lnSpc>
              <a:spcBef>
                <a:spcPts val="0"/>
              </a:spcBef>
              <a:spcAft>
                <a:spcPts val="0"/>
              </a:spcAft>
              <a:buSzPts val="3111"/>
              <a:buNone/>
              <a:defRPr/>
            </a:lvl7pPr>
            <a:lvl8pPr lvl="7" algn="l">
              <a:lnSpc>
                <a:spcPct val="100000"/>
              </a:lnSpc>
              <a:spcBef>
                <a:spcPts val="0"/>
              </a:spcBef>
              <a:spcAft>
                <a:spcPts val="0"/>
              </a:spcAft>
              <a:buSzPts val="3111"/>
              <a:buNone/>
              <a:defRPr/>
            </a:lvl8pPr>
            <a:lvl9pPr lvl="8" algn="l">
              <a:lnSpc>
                <a:spcPct val="100000"/>
              </a:lnSpc>
              <a:spcBef>
                <a:spcPts val="0"/>
              </a:spcBef>
              <a:spcAft>
                <a:spcPts val="0"/>
              </a:spcAft>
              <a:buSzPts val="3111"/>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111"/>
              <a:buNone/>
              <a:defRPr/>
            </a:lvl1pPr>
            <a:lvl2pPr lvl="1" algn="l">
              <a:lnSpc>
                <a:spcPct val="100000"/>
              </a:lnSpc>
              <a:spcBef>
                <a:spcPts val="0"/>
              </a:spcBef>
              <a:spcAft>
                <a:spcPts val="0"/>
              </a:spcAft>
              <a:buSzPts val="3111"/>
              <a:buNone/>
              <a:defRPr/>
            </a:lvl2pPr>
            <a:lvl3pPr lvl="2" algn="l">
              <a:lnSpc>
                <a:spcPct val="100000"/>
              </a:lnSpc>
              <a:spcBef>
                <a:spcPts val="0"/>
              </a:spcBef>
              <a:spcAft>
                <a:spcPts val="0"/>
              </a:spcAft>
              <a:buSzPts val="3111"/>
              <a:buNone/>
              <a:defRPr/>
            </a:lvl3pPr>
            <a:lvl4pPr lvl="3" algn="l">
              <a:lnSpc>
                <a:spcPct val="100000"/>
              </a:lnSpc>
              <a:spcBef>
                <a:spcPts val="0"/>
              </a:spcBef>
              <a:spcAft>
                <a:spcPts val="0"/>
              </a:spcAft>
              <a:buSzPts val="3111"/>
              <a:buNone/>
              <a:defRPr/>
            </a:lvl4pPr>
            <a:lvl5pPr lvl="4" algn="l">
              <a:lnSpc>
                <a:spcPct val="100000"/>
              </a:lnSpc>
              <a:spcBef>
                <a:spcPts val="0"/>
              </a:spcBef>
              <a:spcAft>
                <a:spcPts val="0"/>
              </a:spcAft>
              <a:buSzPts val="3111"/>
              <a:buNone/>
              <a:defRPr/>
            </a:lvl5pPr>
            <a:lvl6pPr lvl="5" algn="l">
              <a:lnSpc>
                <a:spcPct val="100000"/>
              </a:lnSpc>
              <a:spcBef>
                <a:spcPts val="0"/>
              </a:spcBef>
              <a:spcAft>
                <a:spcPts val="0"/>
              </a:spcAft>
              <a:buSzPts val="3111"/>
              <a:buNone/>
              <a:defRPr/>
            </a:lvl6pPr>
            <a:lvl7pPr lvl="6" algn="l">
              <a:lnSpc>
                <a:spcPct val="100000"/>
              </a:lnSpc>
              <a:spcBef>
                <a:spcPts val="0"/>
              </a:spcBef>
              <a:spcAft>
                <a:spcPts val="0"/>
              </a:spcAft>
              <a:buSzPts val="3111"/>
              <a:buNone/>
              <a:defRPr/>
            </a:lvl7pPr>
            <a:lvl8pPr lvl="7" algn="l">
              <a:lnSpc>
                <a:spcPct val="100000"/>
              </a:lnSpc>
              <a:spcBef>
                <a:spcPts val="0"/>
              </a:spcBef>
              <a:spcAft>
                <a:spcPts val="0"/>
              </a:spcAft>
              <a:buSzPts val="3111"/>
              <a:buNone/>
              <a:defRPr/>
            </a:lvl8pPr>
            <a:lvl9pPr lvl="8" algn="l">
              <a:lnSpc>
                <a:spcPct val="100000"/>
              </a:lnSpc>
              <a:spcBef>
                <a:spcPts val="0"/>
              </a:spcBef>
              <a:spcAft>
                <a:spcPts val="0"/>
              </a:spcAft>
              <a:buSzPts val="3111"/>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111"/>
              <a:buNone/>
              <a:defRPr/>
            </a:lvl1pPr>
            <a:lvl2pPr lvl="1" algn="l">
              <a:lnSpc>
                <a:spcPct val="100000"/>
              </a:lnSpc>
              <a:spcBef>
                <a:spcPts val="0"/>
              </a:spcBef>
              <a:spcAft>
                <a:spcPts val="0"/>
              </a:spcAft>
              <a:buSzPts val="3111"/>
              <a:buNone/>
              <a:defRPr/>
            </a:lvl2pPr>
            <a:lvl3pPr lvl="2" algn="l">
              <a:lnSpc>
                <a:spcPct val="100000"/>
              </a:lnSpc>
              <a:spcBef>
                <a:spcPts val="0"/>
              </a:spcBef>
              <a:spcAft>
                <a:spcPts val="0"/>
              </a:spcAft>
              <a:buSzPts val="3111"/>
              <a:buNone/>
              <a:defRPr/>
            </a:lvl3pPr>
            <a:lvl4pPr lvl="3" algn="l">
              <a:lnSpc>
                <a:spcPct val="100000"/>
              </a:lnSpc>
              <a:spcBef>
                <a:spcPts val="0"/>
              </a:spcBef>
              <a:spcAft>
                <a:spcPts val="0"/>
              </a:spcAft>
              <a:buSzPts val="3111"/>
              <a:buNone/>
              <a:defRPr/>
            </a:lvl4pPr>
            <a:lvl5pPr lvl="4" algn="l">
              <a:lnSpc>
                <a:spcPct val="100000"/>
              </a:lnSpc>
              <a:spcBef>
                <a:spcPts val="0"/>
              </a:spcBef>
              <a:spcAft>
                <a:spcPts val="0"/>
              </a:spcAft>
              <a:buSzPts val="3111"/>
              <a:buNone/>
              <a:defRPr/>
            </a:lvl5pPr>
            <a:lvl6pPr lvl="5" algn="l">
              <a:lnSpc>
                <a:spcPct val="100000"/>
              </a:lnSpc>
              <a:spcBef>
                <a:spcPts val="0"/>
              </a:spcBef>
              <a:spcAft>
                <a:spcPts val="0"/>
              </a:spcAft>
              <a:buSzPts val="3111"/>
              <a:buNone/>
              <a:defRPr/>
            </a:lvl6pPr>
            <a:lvl7pPr lvl="6" algn="l">
              <a:lnSpc>
                <a:spcPct val="100000"/>
              </a:lnSpc>
              <a:spcBef>
                <a:spcPts val="0"/>
              </a:spcBef>
              <a:spcAft>
                <a:spcPts val="0"/>
              </a:spcAft>
              <a:buSzPts val="3111"/>
              <a:buNone/>
              <a:defRPr/>
            </a:lvl7pPr>
            <a:lvl8pPr lvl="7" algn="l">
              <a:lnSpc>
                <a:spcPct val="100000"/>
              </a:lnSpc>
              <a:spcBef>
                <a:spcPts val="0"/>
              </a:spcBef>
              <a:spcAft>
                <a:spcPts val="0"/>
              </a:spcAft>
              <a:buSzPts val="3111"/>
              <a:buNone/>
              <a:defRPr/>
            </a:lvl8pPr>
            <a:lvl9pPr lvl="8" algn="l">
              <a:lnSpc>
                <a:spcPct val="100000"/>
              </a:lnSpc>
              <a:spcBef>
                <a:spcPts val="0"/>
              </a:spcBef>
              <a:spcAft>
                <a:spcPts val="0"/>
              </a:spcAft>
              <a:buSzPts val="3111"/>
              <a:buNone/>
              <a:defRPr/>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1.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 Id="rId9" Type="http://schemas.openxmlformats.org/officeDocument/2006/relationships/image" Target="../media/image46.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201/9781420004315" TargetMode="External"/><Relationship Id="rId3" Type="http://schemas.openxmlformats.org/officeDocument/2006/relationships/hyperlink" Target="https://doi.org/10.2174/138920105774370607" TargetMode="External"/><Relationship Id="rId7" Type="http://schemas.openxmlformats.org/officeDocument/2006/relationships/hyperlink" Target="https://doi.org/10.1016/j.compbiolchem.2020.107386"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doi.org/10.1089/10966200260398178" TargetMode="External"/><Relationship Id="rId5" Type="http://schemas.openxmlformats.org/officeDocument/2006/relationships/hyperlink" Target="https://doi.org/10.1080/07391102.2019.1628486" TargetMode="External"/><Relationship Id="rId10" Type="http://schemas.openxmlformats.org/officeDocument/2006/relationships/image" Target="../media/image1.png"/><Relationship Id="rId4" Type="http://schemas.openxmlformats.org/officeDocument/2006/relationships/hyperlink" Target="https://doi.org/10.1016/S0308-8146(97)00062-4" TargetMode="External"/><Relationship Id="rId9" Type="http://schemas.openxmlformats.org/officeDocument/2006/relationships/hyperlink" Target="https://doi.org/10.1007/s11356-018-3749-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2"/>
          <p:cNvSpPr txBox="1">
            <a:spLocks noGrp="1"/>
          </p:cNvSpPr>
          <p:nvPr>
            <p:ph type="subTitle" idx="1"/>
          </p:nvPr>
        </p:nvSpPr>
        <p:spPr>
          <a:xfrm>
            <a:off x="0" y="0"/>
            <a:ext cx="9084600" cy="507275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fontScale="85000" lnSpcReduction="20000"/>
          </a:bodyPr>
          <a:lstStyle/>
          <a:p>
            <a:pPr marL="0" lvl="0" indent="0" algn="ctr" rtl="0">
              <a:lnSpc>
                <a:spcPct val="100000"/>
              </a:lnSpc>
              <a:spcBef>
                <a:spcPts val="0"/>
              </a:spcBef>
              <a:spcAft>
                <a:spcPts val="0"/>
              </a:spcAft>
              <a:buClr>
                <a:schemeClr val="dk1"/>
              </a:buClr>
              <a:buSzPct val="50223"/>
              <a:buFont typeface="Arial"/>
              <a:buNone/>
            </a:pPr>
            <a:r>
              <a:rPr lang="en" sz="1600" b="1" dirty="0">
                <a:solidFill>
                  <a:schemeClr val="dk1"/>
                </a:solidFill>
                <a:latin typeface="Times New Roman"/>
                <a:ea typeface="Times New Roman"/>
                <a:cs typeface="Times New Roman"/>
                <a:sym typeface="Times New Roman"/>
              </a:rPr>
              <a:t>18BTP109L – Major Project</a:t>
            </a:r>
            <a:endParaRPr dirty="0"/>
          </a:p>
          <a:p>
            <a:pPr marL="0" lvl="0" indent="0" algn="ctr" rtl="0">
              <a:lnSpc>
                <a:spcPct val="100000"/>
              </a:lnSpc>
              <a:spcBef>
                <a:spcPts val="0"/>
              </a:spcBef>
              <a:spcAft>
                <a:spcPts val="0"/>
              </a:spcAft>
              <a:buClr>
                <a:schemeClr val="dk1"/>
              </a:buClr>
              <a:buSzPct val="50223"/>
              <a:buFont typeface="Arial"/>
              <a:buNone/>
            </a:pPr>
            <a:r>
              <a:rPr lang="en" sz="1600" b="1" dirty="0">
                <a:solidFill>
                  <a:schemeClr val="dk1"/>
                </a:solidFill>
                <a:latin typeface="Times New Roman"/>
                <a:ea typeface="Times New Roman"/>
                <a:cs typeface="Times New Roman"/>
                <a:sym typeface="Times New Roman"/>
              </a:rPr>
              <a:t>Final Viva Voce</a:t>
            </a:r>
            <a:endParaRPr sz="1600" b="1"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ct val="50223"/>
              <a:buFont typeface="Arial"/>
              <a:buNone/>
            </a:pPr>
            <a:r>
              <a:rPr lang="en" sz="1900" b="1" dirty="0">
                <a:solidFill>
                  <a:schemeClr val="dk1"/>
                </a:solidFill>
                <a:latin typeface="Times New Roman"/>
                <a:ea typeface="Times New Roman"/>
                <a:cs typeface="Times New Roman"/>
                <a:sym typeface="Times New Roman"/>
              </a:rPr>
              <a:t> </a:t>
            </a:r>
            <a:endParaRPr dirty="0"/>
          </a:p>
          <a:p>
            <a:pPr marL="0" lvl="0" indent="0" algn="l" rtl="0">
              <a:lnSpc>
                <a:spcPct val="115000"/>
              </a:lnSpc>
              <a:spcBef>
                <a:spcPts val="0"/>
              </a:spcBef>
              <a:spcAft>
                <a:spcPts val="0"/>
              </a:spcAft>
              <a:buClr>
                <a:schemeClr val="dk1"/>
              </a:buClr>
              <a:buSzPct val="61111"/>
              <a:buFont typeface="Arial"/>
              <a:buNone/>
            </a:pPr>
            <a:r>
              <a:rPr lang="en" sz="1800" b="1" dirty="0">
                <a:solidFill>
                  <a:schemeClr val="dk1"/>
                </a:solidFill>
                <a:latin typeface="Times New Roman"/>
                <a:ea typeface="Times New Roman"/>
                <a:cs typeface="Times New Roman"/>
                <a:sym typeface="Times New Roman"/>
              </a:rPr>
              <a:t>Exploring the Antimicrobial and Antioxidant Activities of Spirulina through </a:t>
            </a:r>
            <a:r>
              <a:rPr lang="en" sz="1800" b="1" i="1" dirty="0">
                <a:solidFill>
                  <a:schemeClr val="dk1"/>
                </a:solidFill>
                <a:latin typeface="Times New Roman"/>
                <a:ea typeface="Times New Roman"/>
                <a:cs typeface="Times New Roman"/>
                <a:sym typeface="Times New Roman"/>
              </a:rPr>
              <a:t>In Vitro</a:t>
            </a:r>
            <a:r>
              <a:rPr lang="en" sz="1800" b="1" dirty="0">
                <a:solidFill>
                  <a:schemeClr val="dk1"/>
                </a:solidFill>
                <a:latin typeface="Times New Roman"/>
                <a:ea typeface="Times New Roman"/>
                <a:cs typeface="Times New Roman"/>
                <a:sym typeface="Times New Roman"/>
              </a:rPr>
              <a:t> and </a:t>
            </a:r>
            <a:r>
              <a:rPr lang="en" sz="1800" b="1" i="1" dirty="0">
                <a:solidFill>
                  <a:schemeClr val="dk1"/>
                </a:solidFill>
                <a:latin typeface="Times New Roman"/>
                <a:ea typeface="Times New Roman"/>
                <a:cs typeface="Times New Roman"/>
                <a:sym typeface="Times New Roman"/>
              </a:rPr>
              <a:t>In Silico</a:t>
            </a:r>
            <a:r>
              <a:rPr lang="en" sz="1800" b="1" dirty="0">
                <a:solidFill>
                  <a:schemeClr val="dk1"/>
                </a:solidFill>
                <a:latin typeface="Times New Roman"/>
                <a:ea typeface="Times New Roman"/>
                <a:cs typeface="Times New Roman"/>
                <a:sym typeface="Times New Roman"/>
              </a:rPr>
              <a:t> Methods</a:t>
            </a:r>
            <a:endParaRPr sz="1800" b="1"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ct val="50223"/>
              <a:buFont typeface="Arial"/>
              <a:buNone/>
            </a:pPr>
            <a:endParaRPr sz="1900" b="1"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ct val="179485"/>
              <a:buNone/>
            </a:pPr>
            <a:endParaRPr sz="1900" b="1"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ct val="179485"/>
              <a:buNone/>
            </a:pPr>
            <a:r>
              <a:rPr lang="en" sz="1900" b="1" dirty="0">
                <a:solidFill>
                  <a:schemeClr val="dk1"/>
                </a:solidFill>
                <a:latin typeface="Times New Roman"/>
                <a:ea typeface="Times New Roman"/>
                <a:cs typeface="Times New Roman"/>
                <a:sym typeface="Times New Roman"/>
              </a:rPr>
              <a:t>Name of the Guide</a:t>
            </a:r>
            <a:r>
              <a:rPr lang="en" sz="1900" dirty="0">
                <a:solidFill>
                  <a:schemeClr val="dk1"/>
                </a:solidFill>
                <a:latin typeface="Times New Roman"/>
                <a:ea typeface="Times New Roman"/>
                <a:cs typeface="Times New Roman"/>
                <a:sym typeface="Times New Roman"/>
              </a:rPr>
              <a:t>:Dr.S.Meena Kumari                                         </a:t>
            </a:r>
            <a:r>
              <a:rPr lang="en" sz="1850" dirty="0">
                <a:solidFill>
                  <a:schemeClr val="dk1"/>
                </a:solidFill>
                <a:latin typeface="Times New Roman"/>
                <a:ea typeface="Times New Roman"/>
                <a:cs typeface="Times New Roman"/>
                <a:sym typeface="Times New Roman"/>
              </a:rPr>
              <a:t> </a:t>
            </a:r>
            <a:r>
              <a:rPr lang="en" sz="1850" b="1" u="sng" dirty="0">
                <a:solidFill>
                  <a:srgbClr val="222222"/>
                </a:solidFill>
                <a:latin typeface="Times New Roman"/>
                <a:ea typeface="Times New Roman"/>
                <a:cs typeface="Times New Roman"/>
                <a:sym typeface="Times New Roman"/>
              </a:rPr>
              <a:t>Student names with registration no:</a:t>
            </a:r>
            <a:r>
              <a:rPr lang="en" sz="1850" dirty="0">
                <a:solidFill>
                  <a:schemeClr val="dk1"/>
                </a:solidFill>
                <a:latin typeface="Times New Roman"/>
                <a:ea typeface="Times New Roman"/>
                <a:cs typeface="Times New Roman"/>
                <a:sym typeface="Times New Roman"/>
              </a:rPr>
              <a:t>	             </a:t>
            </a:r>
            <a:endParaRPr sz="1850" dirty="0">
              <a:latin typeface="Times New Roman"/>
              <a:ea typeface="Times New Roman"/>
              <a:cs typeface="Times New Roman"/>
              <a:sym typeface="Times New Roman"/>
            </a:endParaRPr>
          </a:p>
          <a:p>
            <a:pPr marL="0" lvl="0" indent="0" algn="l" rtl="0">
              <a:lnSpc>
                <a:spcPct val="100000"/>
              </a:lnSpc>
              <a:spcBef>
                <a:spcPts val="0"/>
              </a:spcBef>
              <a:spcAft>
                <a:spcPts val="0"/>
              </a:spcAft>
              <a:buSzPct val="184336"/>
              <a:buNone/>
            </a:pPr>
            <a:r>
              <a:rPr lang="en" sz="1850" b="1" dirty="0">
                <a:solidFill>
                  <a:schemeClr val="dk1"/>
                </a:solidFill>
                <a:latin typeface="Times New Roman"/>
                <a:ea typeface="Times New Roman"/>
                <a:cs typeface="Times New Roman"/>
                <a:sym typeface="Times New Roman"/>
              </a:rPr>
              <a:t>Designation            </a:t>
            </a:r>
            <a:r>
              <a:rPr lang="en" sz="1850" dirty="0">
                <a:solidFill>
                  <a:schemeClr val="dk1"/>
                </a:solidFill>
                <a:latin typeface="Times New Roman"/>
                <a:ea typeface="Times New Roman"/>
                <a:cs typeface="Times New Roman"/>
                <a:sym typeface="Times New Roman"/>
              </a:rPr>
              <a:t>:Assistant Professor  </a:t>
            </a:r>
            <a:r>
              <a:rPr lang="en" sz="1850" dirty="0">
                <a:solidFill>
                  <a:srgbClr val="222222"/>
                </a:solidFill>
                <a:latin typeface="Times New Roman"/>
                <a:ea typeface="Times New Roman"/>
                <a:cs typeface="Times New Roman"/>
                <a:sym typeface="Times New Roman"/>
              </a:rPr>
              <a:t>                                            Naga Pavan Sai J - RA2111009010265</a:t>
            </a:r>
            <a:endParaRPr sz="1850" dirty="0">
              <a:solidFill>
                <a:srgbClr val="222222"/>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ct val="59459"/>
              <a:buFont typeface="Arial"/>
              <a:buNone/>
            </a:pPr>
            <a:r>
              <a:rPr lang="en" sz="1850" dirty="0">
                <a:solidFill>
                  <a:srgbClr val="222222"/>
                </a:solidFill>
                <a:latin typeface="Times New Roman"/>
                <a:ea typeface="Times New Roman"/>
                <a:cs typeface="Times New Roman"/>
                <a:sym typeface="Times New Roman"/>
              </a:rPr>
              <a:t>                                                                                                              Sriram B - RA2111009010253</a:t>
            </a:r>
            <a:endParaRPr sz="1850" dirty="0">
              <a:solidFill>
                <a:srgbClr val="222222"/>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ct val="59459"/>
              <a:buFont typeface="Arial"/>
              <a:buNone/>
            </a:pPr>
            <a:r>
              <a:rPr lang="en" sz="1850" dirty="0">
                <a:solidFill>
                  <a:srgbClr val="222222"/>
                </a:solidFill>
                <a:latin typeface="Times New Roman"/>
                <a:ea typeface="Times New Roman"/>
                <a:cs typeface="Times New Roman"/>
                <a:sym typeface="Times New Roman"/>
              </a:rPr>
              <a:t>                                                                                                              Fawaz - RA2111036010025</a:t>
            </a:r>
            <a:endParaRPr sz="1850" dirty="0">
              <a:solidFill>
                <a:srgbClr val="222222"/>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ct val="59459"/>
              <a:buFont typeface="Arial"/>
              <a:buNone/>
            </a:pPr>
            <a:r>
              <a:rPr lang="en" sz="1850" dirty="0">
                <a:solidFill>
                  <a:srgbClr val="222222"/>
                </a:solidFill>
                <a:latin typeface="Times New Roman"/>
                <a:ea typeface="Times New Roman"/>
                <a:cs typeface="Times New Roman"/>
                <a:sym typeface="Times New Roman"/>
              </a:rPr>
              <a:t>                                                                                                              Sherin - RA2111009010143</a:t>
            </a:r>
            <a:endParaRPr sz="1850" dirty="0">
              <a:solidFill>
                <a:srgbClr val="222222"/>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ct val="59459"/>
              <a:buFont typeface="Arial"/>
              <a:buNone/>
            </a:pPr>
            <a:r>
              <a:rPr lang="en" sz="1850" dirty="0">
                <a:solidFill>
                  <a:srgbClr val="222222"/>
                </a:solidFill>
                <a:latin typeface="Times New Roman"/>
                <a:ea typeface="Times New Roman"/>
                <a:cs typeface="Times New Roman"/>
                <a:sym typeface="Times New Roman"/>
              </a:rPr>
              <a:t>               	</a:t>
            </a:r>
            <a:r>
              <a:rPr lang="en" sz="1850" dirty="0">
                <a:solidFill>
                  <a:schemeClr val="dk1"/>
                </a:solidFill>
                <a:latin typeface="Times New Roman"/>
                <a:ea typeface="Times New Roman"/>
                <a:cs typeface="Times New Roman"/>
                <a:sym typeface="Times New Roman"/>
              </a:rPr>
              <a:t>                              </a:t>
            </a:r>
            <a:r>
              <a:rPr lang="en" sz="1850" b="1" dirty="0">
                <a:solidFill>
                  <a:schemeClr val="dk1"/>
                </a:solidFill>
                <a:latin typeface="Times New Roman"/>
                <a:ea typeface="Times New Roman"/>
                <a:cs typeface="Times New Roman"/>
                <a:sym typeface="Times New Roman"/>
              </a:rPr>
              <a:t>                                        </a:t>
            </a:r>
            <a:endParaRPr sz="1850" b="1"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ct val="189457"/>
              <a:buNone/>
            </a:pPr>
            <a:r>
              <a:rPr lang="en" sz="1800" dirty="0">
                <a:solidFill>
                  <a:schemeClr val="dk1"/>
                </a:solidFill>
                <a:latin typeface="Times New Roman"/>
                <a:ea typeface="Times New Roman"/>
                <a:cs typeface="Times New Roman"/>
                <a:sym typeface="Times New Roman"/>
              </a:rPr>
              <a:t>	               </a:t>
            </a:r>
            <a:endParaRPr sz="18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ct val="179485"/>
              <a:buNone/>
            </a:pPr>
            <a:r>
              <a:rPr lang="en" sz="1900" b="1" dirty="0">
                <a:solidFill>
                  <a:schemeClr val="dk1"/>
                </a:solidFill>
                <a:latin typeface="Times New Roman"/>
                <a:ea typeface="Times New Roman"/>
                <a:cs typeface="Times New Roman"/>
                <a:sym typeface="Times New Roman"/>
              </a:rPr>
              <a:t>                                                                                                      </a:t>
            </a:r>
            <a:endParaRPr sz="19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ct val="179485"/>
              <a:buNone/>
            </a:pPr>
            <a:r>
              <a:rPr lang="en" sz="1900" b="1" dirty="0">
                <a:solidFill>
                  <a:schemeClr val="dk1"/>
                </a:solidFill>
                <a:latin typeface="Times New Roman"/>
                <a:ea typeface="Times New Roman"/>
                <a:cs typeface="Times New Roman"/>
                <a:sym typeface="Times New Roman"/>
              </a:rPr>
              <a:t>                                                                                   </a:t>
            </a:r>
            <a:endParaRPr sz="1900" dirty="0">
              <a:solidFill>
                <a:schemeClr val="dk1"/>
              </a:solidFill>
              <a:latin typeface="Times New Roman"/>
              <a:ea typeface="Times New Roman"/>
              <a:cs typeface="Times New Roman"/>
              <a:sym typeface="Times New Roman"/>
            </a:endParaRPr>
          </a:p>
          <a:p>
            <a:pPr marL="0" lvl="0" indent="0" algn="r" rtl="0">
              <a:lnSpc>
                <a:spcPct val="100000"/>
              </a:lnSpc>
              <a:spcBef>
                <a:spcPts val="0"/>
              </a:spcBef>
              <a:spcAft>
                <a:spcPts val="0"/>
              </a:spcAft>
              <a:buSzPct val="179485"/>
              <a:buNone/>
            </a:pPr>
            <a:endParaRPr sz="19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ct val="179485"/>
              <a:buNone/>
            </a:pPr>
            <a:endParaRPr sz="19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ct val="179485"/>
              <a:buNone/>
            </a:pPr>
            <a:r>
              <a:rPr lang="en" sz="1900" dirty="0">
                <a:solidFill>
                  <a:schemeClr val="dk1"/>
                </a:solidFill>
                <a:latin typeface="Times New Roman"/>
                <a:ea typeface="Times New Roman"/>
                <a:cs typeface="Times New Roman"/>
                <a:sym typeface="Times New Roman"/>
              </a:rPr>
              <a:t>Department of Biotechnology</a:t>
            </a:r>
            <a:endParaRPr sz="19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ct val="179485"/>
              <a:buNone/>
            </a:pPr>
            <a:r>
              <a:rPr lang="en" sz="1900" dirty="0">
                <a:solidFill>
                  <a:schemeClr val="dk1"/>
                </a:solidFill>
                <a:latin typeface="Times New Roman"/>
                <a:ea typeface="Times New Roman"/>
                <a:cs typeface="Times New Roman"/>
                <a:sym typeface="Times New Roman"/>
              </a:rPr>
              <a:t>School of Bioengineering</a:t>
            </a:r>
            <a:endParaRPr sz="19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ct val="179485"/>
              <a:buNone/>
            </a:pPr>
            <a:r>
              <a:rPr lang="en" sz="1900" dirty="0">
                <a:solidFill>
                  <a:schemeClr val="dk1"/>
                </a:solidFill>
                <a:latin typeface="Times New Roman"/>
                <a:ea typeface="Times New Roman"/>
                <a:cs typeface="Times New Roman"/>
                <a:sym typeface="Times New Roman"/>
              </a:rPr>
              <a:t>SRM Institute of Science and Technology</a:t>
            </a:r>
            <a:endParaRPr sz="19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ct val="179486"/>
              <a:buNone/>
            </a:pPr>
            <a:r>
              <a:rPr lang="en" sz="1900" dirty="0">
                <a:solidFill>
                  <a:schemeClr val="dk1"/>
                </a:solidFill>
                <a:latin typeface="Times New Roman"/>
                <a:ea typeface="Times New Roman"/>
                <a:cs typeface="Times New Roman"/>
                <a:sym typeface="Times New Roman"/>
              </a:rPr>
              <a:t>Kattankulathur</a:t>
            </a:r>
            <a:endParaRPr sz="1900" dirty="0">
              <a:solidFill>
                <a:schemeClr val="dk1"/>
              </a:solidFill>
              <a:latin typeface="Times New Roman"/>
              <a:ea typeface="Times New Roman"/>
              <a:cs typeface="Times New Roman"/>
              <a:sym typeface="Times New Roman"/>
            </a:endParaRPr>
          </a:p>
        </p:txBody>
      </p:sp>
      <p:pic>
        <p:nvPicPr>
          <p:cNvPr id="53" name="Google Shape;53;p12"/>
          <p:cNvPicPr preferRelativeResize="0"/>
          <p:nvPr/>
        </p:nvPicPr>
        <p:blipFill rotWithShape="1">
          <a:blip r:embed="rId3">
            <a:alphaModFix/>
          </a:blip>
          <a:srcRect/>
          <a:stretch/>
        </p:blipFill>
        <p:spPr>
          <a:xfrm>
            <a:off x="7867000" y="70750"/>
            <a:ext cx="1082975" cy="600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1"/>
          <p:cNvPicPr preferRelativeResize="0"/>
          <p:nvPr/>
        </p:nvPicPr>
        <p:blipFill rotWithShape="1">
          <a:blip r:embed="rId3">
            <a:alphaModFix/>
          </a:blip>
          <a:srcRect/>
          <a:stretch/>
        </p:blipFill>
        <p:spPr>
          <a:xfrm>
            <a:off x="8272400" y="0"/>
            <a:ext cx="831700" cy="533400"/>
          </a:xfrm>
          <a:prstGeom prst="rect">
            <a:avLst/>
          </a:prstGeom>
          <a:noFill/>
          <a:ln>
            <a:noFill/>
          </a:ln>
        </p:spPr>
      </p:pic>
      <p:sp>
        <p:nvSpPr>
          <p:cNvPr id="251" name="Google Shape;251;p21"/>
          <p:cNvSpPr txBox="1"/>
          <p:nvPr/>
        </p:nvSpPr>
        <p:spPr>
          <a:xfrm>
            <a:off x="0" y="0"/>
            <a:ext cx="9144000" cy="50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marR="0" lvl="0" indent="0" algn="l" rtl="0">
              <a:lnSpc>
                <a:spcPct val="115000"/>
              </a:lnSpc>
              <a:spcBef>
                <a:spcPts val="1200"/>
              </a:spcBef>
              <a:spcAft>
                <a:spcPts val="0"/>
              </a:spcAft>
              <a:buClr>
                <a:schemeClr val="dk1"/>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252" name="Google Shape;252;p21"/>
          <p:cNvSpPr txBox="1"/>
          <p:nvPr/>
        </p:nvSpPr>
        <p:spPr>
          <a:xfrm>
            <a:off x="0" y="0"/>
            <a:ext cx="8520600" cy="38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620"/>
              <a:buFont typeface="Arial"/>
              <a:buNone/>
            </a:pPr>
            <a:r>
              <a:rPr lang="en" sz="1800" b="1">
                <a:solidFill>
                  <a:schemeClr val="dk1"/>
                </a:solidFill>
                <a:latin typeface="Times New Roman"/>
                <a:ea typeface="Times New Roman"/>
                <a:cs typeface="Times New Roman"/>
                <a:sym typeface="Times New Roman"/>
              </a:rPr>
              <a:t>METHODOLOGY:</a:t>
            </a:r>
            <a:endParaRPr sz="1800" b="0" i="0" u="none" strike="noStrike" cap="none">
              <a:solidFill>
                <a:schemeClr val="dk1"/>
              </a:solidFill>
              <a:latin typeface="Arial"/>
              <a:ea typeface="Arial"/>
              <a:cs typeface="Arial"/>
              <a:sym typeface="Arial"/>
            </a:endParaRPr>
          </a:p>
        </p:txBody>
      </p:sp>
      <p:sp>
        <p:nvSpPr>
          <p:cNvPr id="253" name="Google Shape;253;p21"/>
          <p:cNvSpPr/>
          <p:nvPr/>
        </p:nvSpPr>
        <p:spPr>
          <a:xfrm>
            <a:off x="154575" y="459950"/>
            <a:ext cx="2094900" cy="994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a:latin typeface="Times New Roman"/>
                <a:ea typeface="Times New Roman"/>
                <a:cs typeface="Times New Roman"/>
                <a:sym typeface="Times New Roman"/>
              </a:rPr>
              <a:t>Selection of Macromolecule (Proteins) responsible for disease -[1]</a:t>
            </a:r>
            <a:endParaRPr sz="1200">
              <a:latin typeface="Times New Roman"/>
              <a:ea typeface="Times New Roman"/>
              <a:cs typeface="Times New Roman"/>
              <a:sym typeface="Times New Roman"/>
            </a:endParaRPr>
          </a:p>
        </p:txBody>
      </p:sp>
      <p:sp>
        <p:nvSpPr>
          <p:cNvPr id="254" name="Google Shape;254;p21"/>
          <p:cNvSpPr/>
          <p:nvPr/>
        </p:nvSpPr>
        <p:spPr>
          <a:xfrm>
            <a:off x="154575" y="1914098"/>
            <a:ext cx="2094900" cy="994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100">
                <a:solidFill>
                  <a:schemeClr val="dk1"/>
                </a:solidFill>
              </a:rPr>
              <a:t> </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Retrieving 3D Structure of protein  from PDB Database</a:t>
            </a:r>
            <a:endParaRPr sz="1200">
              <a:solidFill>
                <a:schemeClr val="dk1"/>
              </a:solidFill>
              <a:latin typeface="Times New Roman"/>
              <a:ea typeface="Times New Roman"/>
              <a:cs typeface="Times New Roman"/>
              <a:sym typeface="Times New Roman"/>
            </a:endParaRPr>
          </a:p>
          <a:p>
            <a:pPr marL="393700" marR="431800" lvl="0" indent="0" algn="ctr" rtl="0">
              <a:lnSpc>
                <a:spcPct val="115000"/>
              </a:lnSpc>
              <a:spcBef>
                <a:spcPts val="1500"/>
              </a:spcBef>
              <a:spcAft>
                <a:spcPts val="0"/>
              </a:spcAft>
              <a:buClr>
                <a:schemeClr val="dk1"/>
              </a:buClr>
              <a:buSzPts val="1100"/>
              <a:buFont typeface="Arial"/>
              <a:buNone/>
            </a:pPr>
            <a:endParaRPr sz="1300">
              <a:solidFill>
                <a:schemeClr val="dk1"/>
              </a:solidFill>
            </a:endParaRPr>
          </a:p>
        </p:txBody>
      </p:sp>
      <p:sp>
        <p:nvSpPr>
          <p:cNvPr id="255" name="Google Shape;255;p21"/>
          <p:cNvSpPr/>
          <p:nvPr/>
        </p:nvSpPr>
        <p:spPr>
          <a:xfrm>
            <a:off x="100825" y="3701400"/>
            <a:ext cx="2094900" cy="1094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38100" lvl="0" indent="0" algn="l" rtl="0">
              <a:lnSpc>
                <a:spcPct val="115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Visualisation of proteins structure using Rasmol</a:t>
            </a:r>
            <a:endParaRPr sz="1200">
              <a:latin typeface="Times New Roman"/>
              <a:ea typeface="Times New Roman"/>
              <a:cs typeface="Times New Roman"/>
              <a:sym typeface="Times New Roman"/>
            </a:endParaRPr>
          </a:p>
        </p:txBody>
      </p:sp>
      <p:sp>
        <p:nvSpPr>
          <p:cNvPr id="256" name="Google Shape;256;p21"/>
          <p:cNvSpPr/>
          <p:nvPr/>
        </p:nvSpPr>
        <p:spPr>
          <a:xfrm>
            <a:off x="1087525" y="1493925"/>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21"/>
          <p:cNvSpPr/>
          <p:nvPr/>
        </p:nvSpPr>
        <p:spPr>
          <a:xfrm>
            <a:off x="1087525" y="3045456"/>
            <a:ext cx="121500" cy="533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58" name="Google Shape;258;p21"/>
          <p:cNvPicPr preferRelativeResize="0"/>
          <p:nvPr/>
        </p:nvPicPr>
        <p:blipFill rotWithShape="1">
          <a:blip r:embed="rId4">
            <a:alphaModFix/>
          </a:blip>
          <a:srcRect l="3621" t="30618" r="4458"/>
          <a:stretch/>
        </p:blipFill>
        <p:spPr>
          <a:xfrm>
            <a:off x="3010750" y="1540562"/>
            <a:ext cx="2788326" cy="1342425"/>
          </a:xfrm>
          <a:prstGeom prst="rect">
            <a:avLst/>
          </a:prstGeom>
          <a:noFill/>
          <a:ln>
            <a:noFill/>
          </a:ln>
        </p:spPr>
      </p:pic>
      <p:pic>
        <p:nvPicPr>
          <p:cNvPr id="259" name="Google Shape;259;p21"/>
          <p:cNvPicPr preferRelativeResize="0"/>
          <p:nvPr/>
        </p:nvPicPr>
        <p:blipFill rotWithShape="1">
          <a:blip r:embed="rId5">
            <a:alphaModFix/>
          </a:blip>
          <a:srcRect l="4402" t="31586" r="4456"/>
          <a:stretch/>
        </p:blipFill>
        <p:spPr>
          <a:xfrm>
            <a:off x="5840650" y="1508625"/>
            <a:ext cx="3263452" cy="1406300"/>
          </a:xfrm>
          <a:prstGeom prst="rect">
            <a:avLst/>
          </a:prstGeom>
          <a:noFill/>
          <a:ln>
            <a:noFill/>
          </a:ln>
        </p:spPr>
      </p:pic>
      <p:pic>
        <p:nvPicPr>
          <p:cNvPr id="260" name="Google Shape;260;p21"/>
          <p:cNvPicPr preferRelativeResize="0"/>
          <p:nvPr/>
        </p:nvPicPr>
        <p:blipFill>
          <a:blip r:embed="rId6">
            <a:alphaModFix/>
          </a:blip>
          <a:stretch>
            <a:fillRect/>
          </a:stretch>
        </p:blipFill>
        <p:spPr>
          <a:xfrm>
            <a:off x="3023700" y="3487650"/>
            <a:ext cx="2788325" cy="1468300"/>
          </a:xfrm>
          <a:prstGeom prst="rect">
            <a:avLst/>
          </a:prstGeom>
          <a:noFill/>
          <a:ln>
            <a:noFill/>
          </a:ln>
        </p:spPr>
      </p:pic>
      <p:pic>
        <p:nvPicPr>
          <p:cNvPr id="261" name="Google Shape;261;p21"/>
          <p:cNvPicPr preferRelativeResize="0"/>
          <p:nvPr/>
        </p:nvPicPr>
        <p:blipFill>
          <a:blip r:embed="rId7">
            <a:alphaModFix/>
          </a:blip>
          <a:stretch>
            <a:fillRect/>
          </a:stretch>
        </p:blipFill>
        <p:spPr>
          <a:xfrm>
            <a:off x="5840650" y="3487650"/>
            <a:ext cx="3263450" cy="1521600"/>
          </a:xfrm>
          <a:prstGeom prst="rect">
            <a:avLst/>
          </a:prstGeom>
          <a:noFill/>
          <a:ln>
            <a:noFill/>
          </a:ln>
        </p:spPr>
      </p:pic>
      <p:sp>
        <p:nvSpPr>
          <p:cNvPr id="262" name="Google Shape;262;p21"/>
          <p:cNvSpPr txBox="1"/>
          <p:nvPr/>
        </p:nvSpPr>
        <p:spPr>
          <a:xfrm>
            <a:off x="6039575" y="514850"/>
            <a:ext cx="300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Times New Roman"/>
                <a:ea typeface="Times New Roman"/>
                <a:cs typeface="Times New Roman"/>
                <a:sym typeface="Times New Roman"/>
              </a:rPr>
              <a:t>MurA (PDB ID: 1U6D)</a:t>
            </a:r>
            <a:endParaRPr sz="1800">
              <a:solidFill>
                <a:schemeClr val="dk2"/>
              </a:solidFill>
              <a:latin typeface="Times New Roman"/>
              <a:ea typeface="Times New Roman"/>
              <a:cs typeface="Times New Roman"/>
              <a:sym typeface="Times New Roman"/>
            </a:endParaRPr>
          </a:p>
        </p:txBody>
      </p:sp>
      <p:sp>
        <p:nvSpPr>
          <p:cNvPr id="263" name="Google Shape;263;p21"/>
          <p:cNvSpPr txBox="1"/>
          <p:nvPr/>
        </p:nvSpPr>
        <p:spPr>
          <a:xfrm>
            <a:off x="3083263" y="524000"/>
            <a:ext cx="26433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a:t>
            </a:r>
            <a:r>
              <a:rPr lang="en" sz="1800" b="1">
                <a:solidFill>
                  <a:schemeClr val="dk1"/>
                </a:solidFill>
                <a:latin typeface="Times New Roman"/>
                <a:ea typeface="Times New Roman"/>
                <a:cs typeface="Times New Roman"/>
                <a:sym typeface="Times New Roman"/>
              </a:rPr>
              <a:t>Nrf2 (PDB ID: 7X5G)</a:t>
            </a:r>
            <a:endParaRPr sz="1800">
              <a:solidFill>
                <a:schemeClr val="dk2"/>
              </a:solidFill>
              <a:latin typeface="Times New Roman"/>
              <a:ea typeface="Times New Roman"/>
              <a:cs typeface="Times New Roman"/>
              <a:sym typeface="Times New Roman"/>
            </a:endParaRPr>
          </a:p>
        </p:txBody>
      </p:sp>
      <p:sp>
        <p:nvSpPr>
          <p:cNvPr id="264" name="Google Shape;264;p21"/>
          <p:cNvSpPr/>
          <p:nvPr/>
        </p:nvSpPr>
        <p:spPr>
          <a:xfrm>
            <a:off x="4161125" y="1048025"/>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5" name="Google Shape;265;p21"/>
          <p:cNvSpPr/>
          <p:nvPr/>
        </p:nvSpPr>
        <p:spPr>
          <a:xfrm>
            <a:off x="7136125" y="997700"/>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266;p21"/>
          <p:cNvSpPr/>
          <p:nvPr/>
        </p:nvSpPr>
        <p:spPr>
          <a:xfrm>
            <a:off x="4161125" y="2995113"/>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7" name="Google Shape;267;p21"/>
          <p:cNvSpPr/>
          <p:nvPr/>
        </p:nvSpPr>
        <p:spPr>
          <a:xfrm>
            <a:off x="7136125" y="3011088"/>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21"/>
          <p:cNvSpPr/>
          <p:nvPr/>
        </p:nvSpPr>
        <p:spPr>
          <a:xfrm>
            <a:off x="2299375" y="4161900"/>
            <a:ext cx="695700" cy="1731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21"/>
          <p:cNvSpPr/>
          <p:nvPr/>
        </p:nvSpPr>
        <p:spPr>
          <a:xfrm>
            <a:off x="2315038" y="2125225"/>
            <a:ext cx="695700" cy="1731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21"/>
          <p:cNvSpPr/>
          <p:nvPr/>
        </p:nvSpPr>
        <p:spPr>
          <a:xfrm>
            <a:off x="2318525" y="659150"/>
            <a:ext cx="695700" cy="1731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22"/>
          <p:cNvPicPr preferRelativeResize="0"/>
          <p:nvPr/>
        </p:nvPicPr>
        <p:blipFill rotWithShape="1">
          <a:blip r:embed="rId3">
            <a:alphaModFix/>
          </a:blip>
          <a:srcRect/>
          <a:stretch/>
        </p:blipFill>
        <p:spPr>
          <a:xfrm>
            <a:off x="8070293" y="-89875"/>
            <a:ext cx="831710" cy="584792"/>
          </a:xfrm>
          <a:prstGeom prst="rect">
            <a:avLst/>
          </a:prstGeom>
          <a:noFill/>
          <a:ln>
            <a:noFill/>
          </a:ln>
        </p:spPr>
      </p:pic>
      <p:sp>
        <p:nvSpPr>
          <p:cNvPr id="276" name="Google Shape;276;p22"/>
          <p:cNvSpPr txBox="1"/>
          <p:nvPr/>
        </p:nvSpPr>
        <p:spPr>
          <a:xfrm>
            <a:off x="0" y="0"/>
            <a:ext cx="9144000" cy="50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marR="0" lvl="0" indent="0" algn="l" rtl="0">
              <a:lnSpc>
                <a:spcPct val="115000"/>
              </a:lnSpc>
              <a:spcBef>
                <a:spcPts val="1200"/>
              </a:spcBef>
              <a:spcAft>
                <a:spcPts val="0"/>
              </a:spcAft>
              <a:buClr>
                <a:schemeClr val="dk1"/>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277" name="Google Shape;277;p22"/>
          <p:cNvSpPr txBox="1"/>
          <p:nvPr/>
        </p:nvSpPr>
        <p:spPr>
          <a:xfrm>
            <a:off x="311700" y="90550"/>
            <a:ext cx="7135200" cy="38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620"/>
              <a:buFont typeface="Arial"/>
              <a:buNone/>
            </a:pPr>
            <a:r>
              <a:rPr lang="en" sz="1800" b="1">
                <a:solidFill>
                  <a:schemeClr val="dk1"/>
                </a:solidFill>
                <a:latin typeface="Times New Roman"/>
                <a:ea typeface="Times New Roman"/>
                <a:cs typeface="Times New Roman"/>
                <a:sym typeface="Times New Roman"/>
              </a:rPr>
              <a:t>METHODOLOGY</a:t>
            </a:r>
            <a:endParaRPr sz="1800" b="0" i="0" u="none" strike="noStrike" cap="none">
              <a:solidFill>
                <a:schemeClr val="dk1"/>
              </a:solidFill>
              <a:latin typeface="Arial"/>
              <a:ea typeface="Arial"/>
              <a:cs typeface="Arial"/>
              <a:sym typeface="Arial"/>
            </a:endParaRPr>
          </a:p>
        </p:txBody>
      </p:sp>
      <p:sp>
        <p:nvSpPr>
          <p:cNvPr id="278" name="Google Shape;278;p22"/>
          <p:cNvSpPr/>
          <p:nvPr/>
        </p:nvSpPr>
        <p:spPr>
          <a:xfrm>
            <a:off x="197800" y="494925"/>
            <a:ext cx="2094900" cy="7605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3810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Retrieving Inhibitors from PubChem Database</a:t>
            </a:r>
            <a:endParaRPr/>
          </a:p>
        </p:txBody>
      </p:sp>
      <p:sp>
        <p:nvSpPr>
          <p:cNvPr id="279" name="Google Shape;279;p22"/>
          <p:cNvSpPr/>
          <p:nvPr/>
        </p:nvSpPr>
        <p:spPr>
          <a:xfrm>
            <a:off x="197800" y="1750838"/>
            <a:ext cx="2094900" cy="702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Drawing the 2D structure of inhibitor in chemsketch</a:t>
            </a:r>
            <a:endParaRPr sz="1200">
              <a:latin typeface="Times New Roman"/>
              <a:ea typeface="Times New Roman"/>
              <a:cs typeface="Times New Roman"/>
              <a:sym typeface="Times New Roman"/>
            </a:endParaRPr>
          </a:p>
        </p:txBody>
      </p:sp>
      <p:sp>
        <p:nvSpPr>
          <p:cNvPr id="280" name="Google Shape;280;p22"/>
          <p:cNvSpPr/>
          <p:nvPr/>
        </p:nvSpPr>
        <p:spPr>
          <a:xfrm>
            <a:off x="197800" y="3042275"/>
            <a:ext cx="2094900" cy="584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Converting the 2D drawing  into 3D structure</a:t>
            </a:r>
            <a:endParaRPr sz="1200">
              <a:latin typeface="Times New Roman"/>
              <a:ea typeface="Times New Roman"/>
              <a:cs typeface="Times New Roman"/>
              <a:sym typeface="Times New Roman"/>
            </a:endParaRPr>
          </a:p>
        </p:txBody>
      </p:sp>
      <p:sp>
        <p:nvSpPr>
          <p:cNvPr id="281" name="Google Shape;281;p22"/>
          <p:cNvSpPr/>
          <p:nvPr/>
        </p:nvSpPr>
        <p:spPr>
          <a:xfrm>
            <a:off x="1057100" y="1312935"/>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282;p22"/>
          <p:cNvSpPr/>
          <p:nvPr/>
        </p:nvSpPr>
        <p:spPr>
          <a:xfrm>
            <a:off x="257350" y="4162925"/>
            <a:ext cx="2094900" cy="702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Docking (ArgusLab) and </a:t>
            </a:r>
            <a:r>
              <a:rPr lang="en" sz="1200">
                <a:latin typeface="Times New Roman"/>
                <a:ea typeface="Times New Roman"/>
                <a:cs typeface="Times New Roman"/>
                <a:sym typeface="Times New Roman"/>
              </a:rPr>
              <a:t>Evaluation (PyMol Viewer)</a:t>
            </a:r>
            <a:endParaRPr sz="1200">
              <a:latin typeface="Times New Roman"/>
              <a:ea typeface="Times New Roman"/>
              <a:cs typeface="Times New Roman"/>
              <a:sym typeface="Times New Roman"/>
            </a:endParaRPr>
          </a:p>
        </p:txBody>
      </p:sp>
      <p:sp>
        <p:nvSpPr>
          <p:cNvPr id="283" name="Google Shape;283;p22"/>
          <p:cNvSpPr/>
          <p:nvPr/>
        </p:nvSpPr>
        <p:spPr>
          <a:xfrm>
            <a:off x="1057100" y="2537861"/>
            <a:ext cx="121500" cy="4200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22"/>
          <p:cNvSpPr/>
          <p:nvPr/>
        </p:nvSpPr>
        <p:spPr>
          <a:xfrm>
            <a:off x="1057100" y="3704750"/>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85" name="Google Shape;285;p22"/>
          <p:cNvPicPr preferRelativeResize="0"/>
          <p:nvPr/>
        </p:nvPicPr>
        <p:blipFill rotWithShape="1">
          <a:blip r:embed="rId4">
            <a:alphaModFix/>
          </a:blip>
          <a:srcRect t="12472" r="34093"/>
          <a:stretch/>
        </p:blipFill>
        <p:spPr>
          <a:xfrm>
            <a:off x="3120125" y="364698"/>
            <a:ext cx="2782249" cy="862775"/>
          </a:xfrm>
          <a:prstGeom prst="rect">
            <a:avLst/>
          </a:prstGeom>
          <a:noFill/>
          <a:ln>
            <a:noFill/>
          </a:ln>
        </p:spPr>
      </p:pic>
      <p:pic>
        <p:nvPicPr>
          <p:cNvPr id="286" name="Google Shape;286;p22"/>
          <p:cNvPicPr preferRelativeResize="0"/>
          <p:nvPr/>
        </p:nvPicPr>
        <p:blipFill rotWithShape="1">
          <a:blip r:embed="rId5">
            <a:alphaModFix/>
          </a:blip>
          <a:srcRect t="8709" r="32957"/>
          <a:stretch/>
        </p:blipFill>
        <p:spPr>
          <a:xfrm>
            <a:off x="6012238" y="364700"/>
            <a:ext cx="2846225" cy="862775"/>
          </a:xfrm>
          <a:prstGeom prst="rect">
            <a:avLst/>
          </a:prstGeom>
          <a:noFill/>
          <a:ln>
            <a:noFill/>
          </a:ln>
        </p:spPr>
      </p:pic>
      <p:pic>
        <p:nvPicPr>
          <p:cNvPr id="287" name="Google Shape;287;p22"/>
          <p:cNvPicPr preferRelativeResize="0"/>
          <p:nvPr/>
        </p:nvPicPr>
        <p:blipFill>
          <a:blip r:embed="rId6">
            <a:alphaModFix/>
          </a:blip>
          <a:stretch>
            <a:fillRect/>
          </a:stretch>
        </p:blipFill>
        <p:spPr>
          <a:xfrm>
            <a:off x="3180875" y="1569359"/>
            <a:ext cx="2782251" cy="873625"/>
          </a:xfrm>
          <a:prstGeom prst="rect">
            <a:avLst/>
          </a:prstGeom>
          <a:noFill/>
          <a:ln>
            <a:noFill/>
          </a:ln>
        </p:spPr>
      </p:pic>
      <p:pic>
        <p:nvPicPr>
          <p:cNvPr id="288" name="Google Shape;288;p22"/>
          <p:cNvPicPr preferRelativeResize="0"/>
          <p:nvPr/>
        </p:nvPicPr>
        <p:blipFill>
          <a:blip r:embed="rId7">
            <a:alphaModFix/>
          </a:blip>
          <a:stretch>
            <a:fillRect/>
          </a:stretch>
        </p:blipFill>
        <p:spPr>
          <a:xfrm>
            <a:off x="6036925" y="1520000"/>
            <a:ext cx="2883925" cy="922975"/>
          </a:xfrm>
          <a:prstGeom prst="rect">
            <a:avLst/>
          </a:prstGeom>
          <a:noFill/>
          <a:ln>
            <a:noFill/>
          </a:ln>
        </p:spPr>
      </p:pic>
      <p:pic>
        <p:nvPicPr>
          <p:cNvPr id="289" name="Google Shape;289;p22"/>
          <p:cNvPicPr preferRelativeResize="0"/>
          <p:nvPr/>
        </p:nvPicPr>
        <p:blipFill>
          <a:blip r:embed="rId8">
            <a:alphaModFix/>
          </a:blip>
          <a:stretch>
            <a:fillRect/>
          </a:stretch>
        </p:blipFill>
        <p:spPr>
          <a:xfrm>
            <a:off x="3180850" y="2841425"/>
            <a:ext cx="2782300" cy="760500"/>
          </a:xfrm>
          <a:prstGeom prst="rect">
            <a:avLst/>
          </a:prstGeom>
          <a:noFill/>
          <a:ln>
            <a:noFill/>
          </a:ln>
        </p:spPr>
      </p:pic>
      <p:pic>
        <p:nvPicPr>
          <p:cNvPr id="290" name="Google Shape;290;p22"/>
          <p:cNvPicPr preferRelativeResize="0"/>
          <p:nvPr/>
        </p:nvPicPr>
        <p:blipFill>
          <a:blip r:embed="rId9">
            <a:alphaModFix/>
          </a:blip>
          <a:stretch>
            <a:fillRect/>
          </a:stretch>
        </p:blipFill>
        <p:spPr>
          <a:xfrm>
            <a:off x="6036938" y="2827450"/>
            <a:ext cx="2883900" cy="760499"/>
          </a:xfrm>
          <a:prstGeom prst="rect">
            <a:avLst/>
          </a:prstGeom>
          <a:noFill/>
          <a:ln>
            <a:noFill/>
          </a:ln>
        </p:spPr>
      </p:pic>
      <p:pic>
        <p:nvPicPr>
          <p:cNvPr id="291" name="Google Shape;291;p22"/>
          <p:cNvPicPr preferRelativeResize="0"/>
          <p:nvPr/>
        </p:nvPicPr>
        <p:blipFill rotWithShape="1">
          <a:blip r:embed="rId10">
            <a:alphaModFix/>
          </a:blip>
          <a:srcRect l="23159"/>
          <a:stretch/>
        </p:blipFill>
        <p:spPr>
          <a:xfrm>
            <a:off x="3222400" y="3972425"/>
            <a:ext cx="2699149" cy="1062525"/>
          </a:xfrm>
          <a:prstGeom prst="rect">
            <a:avLst/>
          </a:prstGeom>
          <a:noFill/>
          <a:ln>
            <a:noFill/>
          </a:ln>
        </p:spPr>
      </p:pic>
      <p:pic>
        <p:nvPicPr>
          <p:cNvPr id="292" name="Google Shape;292;p22"/>
          <p:cNvPicPr preferRelativeResize="0"/>
          <p:nvPr/>
        </p:nvPicPr>
        <p:blipFill>
          <a:blip r:embed="rId11">
            <a:alphaModFix/>
          </a:blip>
          <a:stretch>
            <a:fillRect/>
          </a:stretch>
        </p:blipFill>
        <p:spPr>
          <a:xfrm>
            <a:off x="6055775" y="3972425"/>
            <a:ext cx="2846226" cy="1062525"/>
          </a:xfrm>
          <a:prstGeom prst="rect">
            <a:avLst/>
          </a:prstGeom>
          <a:noFill/>
          <a:ln>
            <a:noFill/>
          </a:ln>
        </p:spPr>
      </p:pic>
      <p:sp>
        <p:nvSpPr>
          <p:cNvPr id="293" name="Google Shape;293;p22"/>
          <p:cNvSpPr/>
          <p:nvPr/>
        </p:nvSpPr>
        <p:spPr>
          <a:xfrm>
            <a:off x="4412675" y="1255425"/>
            <a:ext cx="121500" cy="3138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22"/>
          <p:cNvSpPr/>
          <p:nvPr/>
        </p:nvSpPr>
        <p:spPr>
          <a:xfrm>
            <a:off x="7325397" y="1206200"/>
            <a:ext cx="121500" cy="3138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22"/>
          <p:cNvSpPr/>
          <p:nvPr/>
        </p:nvSpPr>
        <p:spPr>
          <a:xfrm>
            <a:off x="4412663" y="2443123"/>
            <a:ext cx="121500" cy="4200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22"/>
          <p:cNvSpPr/>
          <p:nvPr/>
        </p:nvSpPr>
        <p:spPr>
          <a:xfrm>
            <a:off x="7325400" y="2429550"/>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297;p22"/>
          <p:cNvSpPr/>
          <p:nvPr/>
        </p:nvSpPr>
        <p:spPr>
          <a:xfrm>
            <a:off x="4450500" y="3601925"/>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p22"/>
          <p:cNvSpPr/>
          <p:nvPr/>
        </p:nvSpPr>
        <p:spPr>
          <a:xfrm>
            <a:off x="7325400" y="3605450"/>
            <a:ext cx="121500" cy="3804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22"/>
          <p:cNvSpPr/>
          <p:nvPr/>
        </p:nvSpPr>
        <p:spPr>
          <a:xfrm>
            <a:off x="2446300" y="779600"/>
            <a:ext cx="447300" cy="1704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 name="Google Shape;300;p22"/>
          <p:cNvSpPr/>
          <p:nvPr/>
        </p:nvSpPr>
        <p:spPr>
          <a:xfrm>
            <a:off x="2446300" y="1962475"/>
            <a:ext cx="447300" cy="1704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301;p22"/>
          <p:cNvSpPr/>
          <p:nvPr/>
        </p:nvSpPr>
        <p:spPr>
          <a:xfrm>
            <a:off x="2446300" y="3145350"/>
            <a:ext cx="447300" cy="1704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 name="Google Shape;302;p22"/>
          <p:cNvSpPr/>
          <p:nvPr/>
        </p:nvSpPr>
        <p:spPr>
          <a:xfrm>
            <a:off x="2446300" y="4418488"/>
            <a:ext cx="447300" cy="1704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311700" y="146850"/>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1820" b="1">
                <a:latin typeface="Times New Roman"/>
                <a:ea typeface="Times New Roman"/>
                <a:cs typeface="Times New Roman"/>
                <a:sym typeface="Times New Roman"/>
              </a:rPr>
              <a:t>RESULTS</a:t>
            </a:r>
            <a:endParaRPr sz="1820" b="1">
              <a:latin typeface="Times New Roman"/>
              <a:ea typeface="Times New Roman"/>
              <a:cs typeface="Times New Roman"/>
              <a:sym typeface="Times New Roman"/>
            </a:endParaRPr>
          </a:p>
        </p:txBody>
      </p:sp>
      <p:pic>
        <p:nvPicPr>
          <p:cNvPr id="308" name="Google Shape;308;p23"/>
          <p:cNvPicPr preferRelativeResize="0"/>
          <p:nvPr/>
        </p:nvPicPr>
        <p:blipFill rotWithShape="1">
          <a:blip r:embed="rId3">
            <a:alphaModFix/>
          </a:blip>
          <a:srcRect/>
          <a:stretch/>
        </p:blipFill>
        <p:spPr>
          <a:xfrm>
            <a:off x="1971675" y="1507750"/>
            <a:ext cx="2600325" cy="390525"/>
          </a:xfrm>
          <a:prstGeom prst="rect">
            <a:avLst/>
          </a:prstGeom>
          <a:noFill/>
          <a:ln w="9525" cap="flat" cmpd="sng">
            <a:solidFill>
              <a:schemeClr val="lt1"/>
            </a:solidFill>
            <a:prstDash val="solid"/>
            <a:round/>
            <a:headEnd type="none" w="sm" len="sm"/>
            <a:tailEnd type="none" w="sm" len="sm"/>
          </a:ln>
        </p:spPr>
      </p:pic>
      <p:sp>
        <p:nvSpPr>
          <p:cNvPr id="309" name="Google Shape;309;p23"/>
          <p:cNvSpPr txBox="1"/>
          <p:nvPr/>
        </p:nvSpPr>
        <p:spPr>
          <a:xfrm>
            <a:off x="311700" y="670900"/>
            <a:ext cx="8716200" cy="45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
              </a:spcBef>
              <a:spcAft>
                <a:spcPts val="0"/>
              </a:spcAft>
              <a:buClr>
                <a:srgbClr val="000000"/>
              </a:buClr>
              <a:buSzPts val="1800"/>
              <a:buFont typeface="Arial"/>
              <a:buNone/>
            </a:pPr>
            <a:r>
              <a:rPr lang="en" sz="1800" b="0" i="0" u="none" strike="noStrike" cap="none">
                <a:solidFill>
                  <a:schemeClr val="dk1"/>
                </a:solidFill>
                <a:latin typeface="Times New Roman"/>
                <a:ea typeface="Times New Roman"/>
                <a:cs typeface="Times New Roman"/>
                <a:sym typeface="Times New Roman"/>
              </a:rPr>
              <a:t>1.Fine powder of Spirulina was obtained through process of drying and crushing</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Times New Roman"/>
              <a:ea typeface="Times New Roman"/>
              <a:cs typeface="Times New Roman"/>
              <a:sym typeface="Times New Roman"/>
            </a:endParaRPr>
          </a:p>
        </p:txBody>
      </p:sp>
      <p:sp>
        <p:nvSpPr>
          <p:cNvPr id="310" name="Google Shape;310;p23"/>
          <p:cNvSpPr txBox="1"/>
          <p:nvPr/>
        </p:nvSpPr>
        <p:spPr>
          <a:xfrm>
            <a:off x="248475" y="2178325"/>
            <a:ext cx="8083800" cy="780300"/>
          </a:xfrm>
          <a:prstGeom prst="rect">
            <a:avLst/>
          </a:prstGeom>
          <a:noFill/>
          <a:ln>
            <a:noFill/>
          </a:ln>
        </p:spPr>
        <p:txBody>
          <a:bodyPr spcFirstLastPara="1" wrap="square" lIns="91425" tIns="91425" rIns="91425" bIns="91425" anchor="t" anchorCtr="0">
            <a:spAutoFit/>
          </a:bodyPr>
          <a:lstStyle/>
          <a:p>
            <a:pPr marL="12700" marR="12700" lvl="0" indent="0" algn="l" rtl="0">
              <a:lnSpc>
                <a:spcPct val="115000"/>
              </a:lnSpc>
              <a:spcBef>
                <a:spcPts val="100"/>
              </a:spcBef>
              <a:spcAft>
                <a:spcPts val="0"/>
              </a:spcAft>
              <a:buClr>
                <a:srgbClr val="000000"/>
              </a:buClr>
              <a:buSzPts val="1800"/>
              <a:buFont typeface="Arial"/>
              <a:buNone/>
            </a:pPr>
            <a:r>
              <a:rPr lang="en" sz="1800" b="0" i="0" u="none" strike="noStrike" cap="none">
                <a:solidFill>
                  <a:schemeClr val="dk1"/>
                </a:solidFill>
                <a:latin typeface="Times New Roman"/>
                <a:ea typeface="Times New Roman"/>
                <a:cs typeface="Times New Roman"/>
                <a:sym typeface="Times New Roman"/>
              </a:rPr>
              <a:t>2.The crude extract of the algae  was obtained through ultrasonic extraction using ethanol as the solvent and the solvent is further dried for chemical analysis</a:t>
            </a:r>
            <a:endParaRPr sz="1800" b="0" i="0" u="none" strike="noStrike" cap="none">
              <a:solidFill>
                <a:schemeClr val="dk1"/>
              </a:solidFill>
              <a:latin typeface="Times New Roman"/>
              <a:ea typeface="Times New Roman"/>
              <a:cs typeface="Times New Roman"/>
              <a:sym typeface="Times New Roman"/>
            </a:endParaRPr>
          </a:p>
        </p:txBody>
      </p:sp>
      <p:sp>
        <p:nvSpPr>
          <p:cNvPr id="311" name="Google Shape;311;p23"/>
          <p:cNvSpPr txBox="1"/>
          <p:nvPr/>
        </p:nvSpPr>
        <p:spPr>
          <a:xfrm>
            <a:off x="57975" y="4681800"/>
            <a:ext cx="3000000" cy="4617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          </a:t>
            </a:r>
            <a:r>
              <a:rPr lang="en" sz="1800" b="0" i="0" u="none" strike="noStrike" cap="none">
                <a:solidFill>
                  <a:schemeClr val="dk1"/>
                </a:solidFill>
                <a:latin typeface="Times New Roman"/>
                <a:ea typeface="Times New Roman"/>
                <a:cs typeface="Times New Roman"/>
                <a:sym typeface="Times New Roman"/>
              </a:rPr>
              <a:t>Ethanol Extract</a:t>
            </a:r>
            <a:endParaRPr sz="1800" b="0" i="0" u="none" strike="noStrike" cap="none">
              <a:solidFill>
                <a:schemeClr val="dk1"/>
              </a:solidFill>
              <a:latin typeface="Times New Roman"/>
              <a:ea typeface="Times New Roman"/>
              <a:cs typeface="Times New Roman"/>
              <a:sym typeface="Times New Roman"/>
            </a:endParaRPr>
          </a:p>
        </p:txBody>
      </p:sp>
      <p:pic>
        <p:nvPicPr>
          <p:cNvPr id="312" name="Google Shape;312;p23"/>
          <p:cNvPicPr preferRelativeResize="0"/>
          <p:nvPr/>
        </p:nvPicPr>
        <p:blipFill rotWithShape="1">
          <a:blip r:embed="rId3">
            <a:alphaModFix/>
          </a:blip>
          <a:srcRect/>
          <a:stretch/>
        </p:blipFill>
        <p:spPr>
          <a:xfrm>
            <a:off x="1875350" y="3773025"/>
            <a:ext cx="2876800" cy="390525"/>
          </a:xfrm>
          <a:prstGeom prst="rect">
            <a:avLst/>
          </a:prstGeom>
          <a:noFill/>
          <a:ln w="9525" cap="flat" cmpd="sng">
            <a:solidFill>
              <a:schemeClr val="lt1"/>
            </a:solidFill>
            <a:prstDash val="solid"/>
            <a:round/>
            <a:headEnd type="none" w="sm" len="sm"/>
            <a:tailEnd type="none" w="sm" len="sm"/>
          </a:ln>
        </p:spPr>
      </p:pic>
      <p:sp>
        <p:nvSpPr>
          <p:cNvPr id="313" name="Google Shape;313;p23"/>
          <p:cNvSpPr txBox="1"/>
          <p:nvPr/>
        </p:nvSpPr>
        <p:spPr>
          <a:xfrm>
            <a:off x="3981025" y="4737700"/>
            <a:ext cx="2484900" cy="1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a:solidFill>
                  <a:schemeClr val="dk1"/>
                </a:solidFill>
                <a:latin typeface="Times New Roman"/>
                <a:ea typeface="Times New Roman"/>
                <a:cs typeface="Times New Roman"/>
                <a:sym typeface="Times New Roman"/>
              </a:rPr>
              <a:t>              </a:t>
            </a:r>
            <a:r>
              <a:rPr lang="en" sz="1800" b="0" i="0" u="none" strike="noStrike" cap="none">
                <a:solidFill>
                  <a:schemeClr val="dk1"/>
                </a:solidFill>
                <a:latin typeface="Times New Roman"/>
                <a:ea typeface="Times New Roman"/>
                <a:cs typeface="Times New Roman"/>
                <a:sym typeface="Times New Roman"/>
              </a:rPr>
              <a:t>Dried extract</a:t>
            </a:r>
            <a:endParaRPr sz="1800" b="0" i="0" u="none" strike="noStrike" cap="none">
              <a:solidFill>
                <a:schemeClr val="dk1"/>
              </a:solidFill>
              <a:latin typeface="Times New Roman"/>
              <a:ea typeface="Times New Roman"/>
              <a:cs typeface="Times New Roman"/>
              <a:sym typeface="Times New Roman"/>
            </a:endParaRPr>
          </a:p>
        </p:txBody>
      </p:sp>
      <p:pic>
        <p:nvPicPr>
          <p:cNvPr id="314" name="Google Shape;314;p23" descr="A bottle with a blue cap and a liquid in it&#10;&#10;Description automatically generated"/>
          <p:cNvPicPr preferRelativeResize="0"/>
          <p:nvPr/>
        </p:nvPicPr>
        <p:blipFill rotWithShape="1">
          <a:blip r:embed="rId4">
            <a:alphaModFix/>
          </a:blip>
          <a:srcRect l="18949" t="9928" r="24024" b="13047"/>
          <a:stretch/>
        </p:blipFill>
        <p:spPr>
          <a:xfrm>
            <a:off x="884895" y="3137968"/>
            <a:ext cx="757673" cy="1364490"/>
          </a:xfrm>
          <a:prstGeom prst="rect">
            <a:avLst/>
          </a:prstGeom>
          <a:noFill/>
          <a:ln>
            <a:noFill/>
          </a:ln>
        </p:spPr>
      </p:pic>
      <p:pic>
        <p:nvPicPr>
          <p:cNvPr id="315" name="Google Shape;315;p23" descr="A glass jar with a clear container&#10;&#10;Description automatically generated"/>
          <p:cNvPicPr preferRelativeResize="0"/>
          <p:nvPr/>
        </p:nvPicPr>
        <p:blipFill rotWithShape="1">
          <a:blip r:embed="rId5">
            <a:alphaModFix/>
          </a:blip>
          <a:srcRect l="10992" t="7394" r="12031" b="12050"/>
          <a:stretch/>
        </p:blipFill>
        <p:spPr>
          <a:xfrm>
            <a:off x="4984925" y="3232775"/>
            <a:ext cx="939875" cy="1364501"/>
          </a:xfrm>
          <a:prstGeom prst="rect">
            <a:avLst/>
          </a:prstGeom>
          <a:noFill/>
          <a:ln>
            <a:noFill/>
          </a:ln>
        </p:spPr>
      </p:pic>
      <p:pic>
        <p:nvPicPr>
          <p:cNvPr id="316" name="Google Shape;316;p23"/>
          <p:cNvPicPr preferRelativeResize="0"/>
          <p:nvPr/>
        </p:nvPicPr>
        <p:blipFill rotWithShape="1">
          <a:blip r:embed="rId6">
            <a:alphaModFix/>
          </a:blip>
          <a:srcRect/>
          <a:stretch/>
        </p:blipFill>
        <p:spPr>
          <a:xfrm>
            <a:off x="311699" y="247317"/>
            <a:ext cx="1194783" cy="323116"/>
          </a:xfrm>
          <a:prstGeom prst="rect">
            <a:avLst/>
          </a:prstGeom>
          <a:noFill/>
          <a:ln>
            <a:noFill/>
          </a:ln>
        </p:spPr>
      </p:pic>
      <p:pic>
        <p:nvPicPr>
          <p:cNvPr id="317" name="Google Shape;317;p23"/>
          <p:cNvPicPr preferRelativeResize="0"/>
          <p:nvPr/>
        </p:nvPicPr>
        <p:blipFill rotWithShape="1">
          <a:blip r:embed="rId7">
            <a:alphaModFix/>
          </a:blip>
          <a:srcRect/>
          <a:stretch/>
        </p:blipFill>
        <p:spPr>
          <a:xfrm>
            <a:off x="7679576" y="267300"/>
            <a:ext cx="1074375" cy="470900"/>
          </a:xfrm>
          <a:prstGeom prst="rect">
            <a:avLst/>
          </a:prstGeom>
          <a:noFill/>
          <a:ln>
            <a:noFill/>
          </a:ln>
        </p:spPr>
      </p:pic>
      <p:pic>
        <p:nvPicPr>
          <p:cNvPr id="318" name="Google Shape;318;p23" title="spirulina biomass.jpg"/>
          <p:cNvPicPr preferRelativeResize="0"/>
          <p:nvPr/>
        </p:nvPicPr>
        <p:blipFill>
          <a:blip r:embed="rId8">
            <a:alphaModFix/>
          </a:blip>
          <a:stretch>
            <a:fillRect/>
          </a:stretch>
        </p:blipFill>
        <p:spPr>
          <a:xfrm>
            <a:off x="581225" y="1191000"/>
            <a:ext cx="977524" cy="1024026"/>
          </a:xfrm>
          <a:prstGeom prst="rect">
            <a:avLst/>
          </a:prstGeom>
          <a:noFill/>
          <a:ln>
            <a:noFill/>
          </a:ln>
        </p:spPr>
      </p:pic>
      <p:pic>
        <p:nvPicPr>
          <p:cNvPr id="319" name="Google Shape;319;p23" title="spi.jpg"/>
          <p:cNvPicPr preferRelativeResize="0"/>
          <p:nvPr/>
        </p:nvPicPr>
        <p:blipFill rotWithShape="1">
          <a:blip r:embed="rId9">
            <a:alphaModFix/>
          </a:blip>
          <a:srcRect b="48551"/>
          <a:stretch/>
        </p:blipFill>
        <p:spPr>
          <a:xfrm>
            <a:off x="4984925" y="1169525"/>
            <a:ext cx="939874" cy="1066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24"/>
          <p:cNvPicPr preferRelativeResize="0"/>
          <p:nvPr/>
        </p:nvPicPr>
        <p:blipFill rotWithShape="1">
          <a:blip r:embed="rId3">
            <a:alphaModFix/>
          </a:blip>
          <a:srcRect/>
          <a:stretch/>
        </p:blipFill>
        <p:spPr>
          <a:xfrm>
            <a:off x="8413724" y="69850"/>
            <a:ext cx="615100" cy="543400"/>
          </a:xfrm>
          <a:prstGeom prst="rect">
            <a:avLst/>
          </a:prstGeom>
          <a:noFill/>
          <a:ln>
            <a:noFill/>
          </a:ln>
        </p:spPr>
      </p:pic>
      <p:sp>
        <p:nvSpPr>
          <p:cNvPr id="325" name="Google Shape;325;p24"/>
          <p:cNvSpPr txBox="1"/>
          <p:nvPr/>
        </p:nvSpPr>
        <p:spPr>
          <a:xfrm>
            <a:off x="0" y="0"/>
            <a:ext cx="1666800" cy="1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Times New Roman"/>
                <a:ea typeface="Times New Roman"/>
                <a:cs typeface="Times New Roman"/>
                <a:sym typeface="Times New Roman"/>
              </a:rPr>
              <a:t>RESULTS</a:t>
            </a:r>
            <a:endParaRPr sz="1600" b="1">
              <a:solidFill>
                <a:schemeClr val="dk1"/>
              </a:solidFill>
              <a:latin typeface="Times New Roman"/>
              <a:ea typeface="Times New Roman"/>
              <a:cs typeface="Times New Roman"/>
              <a:sym typeface="Times New Roman"/>
            </a:endParaRPr>
          </a:p>
        </p:txBody>
      </p:sp>
      <p:sp>
        <p:nvSpPr>
          <p:cNvPr id="328" name="Google Shape;328;p24"/>
          <p:cNvSpPr txBox="1"/>
          <p:nvPr/>
        </p:nvSpPr>
        <p:spPr>
          <a:xfrm>
            <a:off x="4078325" y="246625"/>
            <a:ext cx="4102800" cy="181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b="1">
                <a:solidFill>
                  <a:schemeClr val="dk1"/>
                </a:solidFill>
                <a:latin typeface="Times New Roman"/>
                <a:ea typeface="Times New Roman"/>
                <a:cs typeface="Times New Roman"/>
                <a:sym typeface="Times New Roman"/>
              </a:rPr>
              <a:t>A.Gas chromatography-Mass Spectrometry</a:t>
            </a:r>
            <a:endParaRPr sz="16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00" b="1">
              <a:solidFill>
                <a:schemeClr val="dk1"/>
              </a:solidFill>
              <a:latin typeface="Times New Roman"/>
              <a:ea typeface="Times New Roman"/>
              <a:cs typeface="Times New Roman"/>
              <a:sym typeface="Times New Roman"/>
            </a:endParaRPr>
          </a:p>
        </p:txBody>
      </p:sp>
      <p:sp>
        <p:nvSpPr>
          <p:cNvPr id="329" name="Google Shape;329;p24"/>
          <p:cNvSpPr txBox="1"/>
          <p:nvPr/>
        </p:nvSpPr>
        <p:spPr>
          <a:xfrm>
            <a:off x="4078325" y="2075422"/>
            <a:ext cx="362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Times New Roman"/>
                <a:ea typeface="Times New Roman"/>
                <a:cs typeface="Times New Roman"/>
                <a:sym typeface="Times New Roman"/>
              </a:rPr>
              <a:t>B. FTIR GRAPH </a:t>
            </a:r>
            <a:endParaRPr sz="1600" b="1">
              <a:solidFill>
                <a:schemeClr val="dk1"/>
              </a:solidFill>
              <a:latin typeface="Times New Roman"/>
              <a:ea typeface="Times New Roman"/>
              <a:cs typeface="Times New Roman"/>
              <a:sym typeface="Times New Roman"/>
            </a:endParaRPr>
          </a:p>
        </p:txBody>
      </p:sp>
      <p:sp>
        <p:nvSpPr>
          <p:cNvPr id="330" name="Google Shape;330;p24"/>
          <p:cNvSpPr txBox="1"/>
          <p:nvPr/>
        </p:nvSpPr>
        <p:spPr>
          <a:xfrm>
            <a:off x="7638900" y="1105725"/>
            <a:ext cx="1505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
              <a:solidFill>
                <a:schemeClr val="dk2"/>
              </a:solidFill>
            </a:endParaRPr>
          </a:p>
        </p:txBody>
      </p:sp>
      <p:sp>
        <p:nvSpPr>
          <p:cNvPr id="331" name="Google Shape;331;p24"/>
          <p:cNvSpPr txBox="1"/>
          <p:nvPr/>
        </p:nvSpPr>
        <p:spPr>
          <a:xfrm>
            <a:off x="4265075" y="2518825"/>
            <a:ext cx="3757200" cy="26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dk2"/>
              </a:solidFill>
            </a:endParaRPr>
          </a:p>
        </p:txBody>
      </p:sp>
      <p:sp>
        <p:nvSpPr>
          <p:cNvPr id="332" name="Google Shape;332;p24"/>
          <p:cNvSpPr txBox="1"/>
          <p:nvPr/>
        </p:nvSpPr>
        <p:spPr>
          <a:xfrm>
            <a:off x="6990800" y="2883000"/>
            <a:ext cx="1767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solidFill>
                <a:schemeClr val="dk1"/>
              </a:solidFill>
              <a:latin typeface="Times New Roman"/>
              <a:ea typeface="Times New Roman"/>
              <a:cs typeface="Times New Roman"/>
              <a:sym typeface="Times New Roman"/>
            </a:endParaRPr>
          </a:p>
        </p:txBody>
      </p:sp>
      <p:pic>
        <p:nvPicPr>
          <p:cNvPr id="333" name="Google Shape;333;p24" title="ftirr.jpg"/>
          <p:cNvPicPr preferRelativeResize="0"/>
          <p:nvPr/>
        </p:nvPicPr>
        <p:blipFill>
          <a:blip r:embed="rId4">
            <a:alphaModFix/>
          </a:blip>
          <a:stretch>
            <a:fillRect/>
          </a:stretch>
        </p:blipFill>
        <p:spPr>
          <a:xfrm>
            <a:off x="4045525" y="2434200"/>
            <a:ext cx="4135625" cy="1079313"/>
          </a:xfrm>
          <a:prstGeom prst="rect">
            <a:avLst/>
          </a:prstGeom>
          <a:noFill/>
          <a:ln>
            <a:noFill/>
          </a:ln>
        </p:spPr>
      </p:pic>
      <p:sp>
        <p:nvSpPr>
          <p:cNvPr id="334" name="Google Shape;334;p24"/>
          <p:cNvSpPr txBox="1"/>
          <p:nvPr/>
        </p:nvSpPr>
        <p:spPr>
          <a:xfrm>
            <a:off x="4132400" y="3429000"/>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Times New Roman"/>
                <a:ea typeface="Times New Roman"/>
                <a:cs typeface="Times New Roman"/>
                <a:sym typeface="Times New Roman"/>
              </a:rPr>
              <a:t>C.UV-Vis Spectroscopy</a:t>
            </a:r>
            <a:r>
              <a:rPr lang="en" sz="2100">
                <a:solidFill>
                  <a:schemeClr val="dk1"/>
                </a:solidFill>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p:txBody>
      </p:sp>
      <p:pic>
        <p:nvPicPr>
          <p:cNvPr id="335" name="Google Shape;335;p24"/>
          <p:cNvPicPr preferRelativeResize="0"/>
          <p:nvPr/>
        </p:nvPicPr>
        <p:blipFill>
          <a:blip r:embed="rId5">
            <a:alphaModFix/>
          </a:blip>
          <a:stretch>
            <a:fillRect/>
          </a:stretch>
        </p:blipFill>
        <p:spPr>
          <a:xfrm>
            <a:off x="4078325" y="3885250"/>
            <a:ext cx="4135625" cy="1148950"/>
          </a:xfrm>
          <a:prstGeom prst="rect">
            <a:avLst/>
          </a:prstGeom>
          <a:noFill/>
          <a:ln>
            <a:noFill/>
          </a:ln>
        </p:spPr>
      </p:pic>
      <p:pic>
        <p:nvPicPr>
          <p:cNvPr id="336" name="Google Shape;336;p24"/>
          <p:cNvPicPr preferRelativeResize="0"/>
          <p:nvPr/>
        </p:nvPicPr>
        <p:blipFill>
          <a:blip r:embed="rId6">
            <a:alphaModFix/>
          </a:blip>
          <a:stretch>
            <a:fillRect/>
          </a:stretch>
        </p:blipFill>
        <p:spPr>
          <a:xfrm>
            <a:off x="4061925" y="665450"/>
            <a:ext cx="4102826" cy="1455850"/>
          </a:xfrm>
          <a:prstGeom prst="rect">
            <a:avLst/>
          </a:prstGeom>
          <a:noFill/>
          <a:ln w="9525" cap="flat" cmpd="sng">
            <a:solidFill>
              <a:schemeClr val="dk1"/>
            </a:solidFill>
            <a:prstDash val="solid"/>
            <a:round/>
            <a:headEnd type="none" w="sm" len="sm"/>
            <a:tailEnd type="none" w="sm" len="sm"/>
          </a:ln>
        </p:spPr>
      </p:pic>
      <p:graphicFrame>
        <p:nvGraphicFramePr>
          <p:cNvPr id="337" name="Google Shape;337;p24"/>
          <p:cNvGraphicFramePr/>
          <p:nvPr/>
        </p:nvGraphicFramePr>
        <p:xfrm>
          <a:off x="55150" y="513000"/>
          <a:ext cx="3500050" cy="4605725"/>
        </p:xfrm>
        <a:graphic>
          <a:graphicData uri="http://schemas.openxmlformats.org/drawingml/2006/table">
            <a:tbl>
              <a:tblPr>
                <a:noFill/>
                <a:tableStyleId>{50F85F8B-C11A-4721-BBDE-9B50830666A7}</a:tableStyleId>
              </a:tblPr>
              <a:tblGrid>
                <a:gridCol w="395575">
                  <a:extLst>
                    <a:ext uri="{9D8B030D-6E8A-4147-A177-3AD203B41FA5}">
                      <a16:colId xmlns:a16="http://schemas.microsoft.com/office/drawing/2014/main" val="20000"/>
                    </a:ext>
                  </a:extLst>
                </a:gridCol>
                <a:gridCol w="976975">
                  <a:extLst>
                    <a:ext uri="{9D8B030D-6E8A-4147-A177-3AD203B41FA5}">
                      <a16:colId xmlns:a16="http://schemas.microsoft.com/office/drawing/2014/main" val="20001"/>
                    </a:ext>
                  </a:extLst>
                </a:gridCol>
                <a:gridCol w="522975">
                  <a:extLst>
                    <a:ext uri="{9D8B030D-6E8A-4147-A177-3AD203B41FA5}">
                      <a16:colId xmlns:a16="http://schemas.microsoft.com/office/drawing/2014/main" val="20002"/>
                    </a:ext>
                  </a:extLst>
                </a:gridCol>
                <a:gridCol w="471350">
                  <a:extLst>
                    <a:ext uri="{9D8B030D-6E8A-4147-A177-3AD203B41FA5}">
                      <a16:colId xmlns:a16="http://schemas.microsoft.com/office/drawing/2014/main" val="20003"/>
                    </a:ext>
                  </a:extLst>
                </a:gridCol>
                <a:gridCol w="1133175">
                  <a:extLst>
                    <a:ext uri="{9D8B030D-6E8A-4147-A177-3AD203B41FA5}">
                      <a16:colId xmlns:a16="http://schemas.microsoft.com/office/drawing/2014/main" val="20004"/>
                    </a:ext>
                  </a:extLst>
                </a:gridCol>
              </a:tblGrid>
              <a:tr h="592725">
                <a:tc>
                  <a:txBody>
                    <a:bodyPr/>
                    <a:lstStyle/>
                    <a:p>
                      <a:pPr marL="0" lvl="0" indent="0" algn="ctr" rtl="0">
                        <a:lnSpc>
                          <a:spcPct val="115000"/>
                        </a:lnSpc>
                        <a:spcBef>
                          <a:spcPts val="0"/>
                        </a:spcBef>
                        <a:spcAft>
                          <a:spcPts val="0"/>
                        </a:spcAft>
                        <a:buNone/>
                      </a:pPr>
                      <a:r>
                        <a:rPr lang="en" sz="700" b="1">
                          <a:solidFill>
                            <a:srgbClr val="000000"/>
                          </a:solidFill>
                          <a:latin typeface="Times New Roman"/>
                          <a:ea typeface="Times New Roman"/>
                          <a:cs typeface="Times New Roman"/>
                          <a:sym typeface="Times New Roman"/>
                        </a:rPr>
                        <a:t>RT (min)</a:t>
                      </a:r>
                      <a:endParaRPr sz="700" b="1">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solidFill>
                            <a:srgbClr val="000000"/>
                          </a:solidFill>
                          <a:latin typeface="Times New Roman"/>
                          <a:ea typeface="Times New Roman"/>
                          <a:cs typeface="Times New Roman"/>
                          <a:sym typeface="Times New Roman"/>
                        </a:rPr>
                        <a:t>Compound Name</a:t>
                      </a:r>
                      <a:endParaRPr sz="700" b="1">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solidFill>
                            <a:srgbClr val="000000"/>
                          </a:solidFill>
                          <a:latin typeface="Times New Roman"/>
                          <a:ea typeface="Times New Roman"/>
                          <a:cs typeface="Times New Roman"/>
                          <a:sym typeface="Times New Roman"/>
                        </a:rPr>
                        <a:t>Molecular Formula</a:t>
                      </a:r>
                      <a:endParaRPr sz="700" b="1">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solidFill>
                            <a:srgbClr val="000000"/>
                          </a:solidFill>
                          <a:latin typeface="Times New Roman"/>
                          <a:ea typeface="Times New Roman"/>
                          <a:cs typeface="Times New Roman"/>
                          <a:sym typeface="Times New Roman"/>
                        </a:rPr>
                        <a:t>Relative Area (%)</a:t>
                      </a:r>
                      <a:endParaRPr sz="700" b="1">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solidFill>
                            <a:srgbClr val="000000"/>
                          </a:solidFill>
                          <a:latin typeface="Times New Roman"/>
                          <a:ea typeface="Times New Roman"/>
                          <a:cs typeface="Times New Roman"/>
                          <a:sym typeface="Times New Roman"/>
                        </a:rPr>
                        <a:t>Notes</a:t>
                      </a:r>
                      <a:endParaRPr sz="700" b="1">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49900">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9.78</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Tetradecane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C₁₄H₃₀</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34.61</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Hydrocarbon</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9900">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11.06</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α-Ionene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C₁₀H₁₆</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0.46</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Terpene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9650">
                <a:tc>
                  <a:txBody>
                    <a:bodyPr/>
                    <a:lstStyle/>
                    <a:p>
                      <a:pPr marL="0" lvl="0" indent="0" algn="l" rtl="0">
                        <a:spcBef>
                          <a:spcPts val="0"/>
                        </a:spcBef>
                        <a:spcAft>
                          <a:spcPts val="0"/>
                        </a:spcAft>
                        <a:buNone/>
                      </a:pPr>
                      <a:r>
                        <a:rPr lang="en" sz="700">
                          <a:latin typeface="Times New Roman"/>
                          <a:ea typeface="Times New Roman"/>
                          <a:cs typeface="Times New Roman"/>
                          <a:sym typeface="Times New Roman"/>
                        </a:rPr>
                        <a:t>13.69</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Myristic acid (C14:0)</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C₁₄H₂₈O₂</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1.20</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Saturated FA</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47225">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13.</a:t>
                      </a:r>
                      <a:r>
                        <a:rPr lang="en" sz="700">
                          <a:latin typeface="Times New Roman"/>
                          <a:ea typeface="Times New Roman"/>
                          <a:cs typeface="Times New Roman"/>
                          <a:sym typeface="Times New Roman"/>
                        </a:rPr>
                        <a:t>84</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Pentadecane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C₁₅H₃₂</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3.20</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Hydrocarbon</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7225">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14.36</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Hexadecane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C₁₆H₃₄</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2.18</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Hydrocarbon</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7225">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15.</a:t>
                      </a:r>
                      <a:r>
                        <a:rPr lang="en" sz="700">
                          <a:latin typeface="Times New Roman"/>
                          <a:ea typeface="Times New Roman"/>
                          <a:cs typeface="Times New Roman"/>
                          <a:sym typeface="Times New Roman"/>
                        </a:rPr>
                        <a:t>06</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Heptadecane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C₁₇H₃₆</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39.70</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Hydrocarbon</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12050">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15.</a:t>
                      </a:r>
                      <a:r>
                        <a:rPr lang="en" sz="700">
                          <a:latin typeface="Times New Roman"/>
                          <a:ea typeface="Times New Roman"/>
                          <a:cs typeface="Times New Roman"/>
                          <a:sym typeface="Times New Roman"/>
                        </a:rPr>
                        <a:t>37</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Caffeic acid (derivative)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C₉H₈O₄</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&lt;0.10</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 Phenolic compound</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29650">
                <a:tc>
                  <a:txBody>
                    <a:bodyPr/>
                    <a:lstStyle/>
                    <a:p>
                      <a:pPr marL="0" lvl="0" indent="0" algn="l" rtl="0">
                        <a:spcBef>
                          <a:spcPts val="0"/>
                        </a:spcBef>
                        <a:spcAft>
                          <a:spcPts val="0"/>
                        </a:spcAft>
                        <a:buNone/>
                      </a:pPr>
                      <a:r>
                        <a:rPr lang="en" sz="700">
                          <a:latin typeface="Times New Roman"/>
                          <a:ea typeface="Times New Roman"/>
                          <a:cs typeface="Times New Roman"/>
                          <a:sym typeface="Times New Roman"/>
                        </a:rPr>
                        <a:t>17.00</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Carbanilic acid (derivative)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C₇H₇NO₂</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&lt;0.10</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Aromatic amide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247225">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17.17</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Neophytadiene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C₂₀H₃₈</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2.05</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Diterpene</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29650">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17.70</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γ-Linolenic acid (C18:3)</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C₁₈H₃₀O₂</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1.01</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PUFA from Spirulina</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412050">
                <a:tc>
                  <a:txBody>
                    <a:bodyPr/>
                    <a:lstStyle/>
                    <a:p>
                      <a:pPr marL="0" lvl="0" indent="0" algn="l" rtl="0">
                        <a:spcBef>
                          <a:spcPts val="0"/>
                        </a:spcBef>
                        <a:spcAft>
                          <a:spcPts val="0"/>
                        </a:spcAft>
                        <a:buNone/>
                      </a:pPr>
                      <a:r>
                        <a:rPr lang="en" sz="700">
                          <a:latin typeface="Times New Roman"/>
                          <a:ea typeface="Times New Roman"/>
                          <a:cs typeface="Times New Roman"/>
                          <a:sym typeface="Times New Roman"/>
                        </a:rPr>
                        <a:t>19.33</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Oleic acid (C18:1)</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C₁₈H₃₄O₂</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0.90</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MUFA (Mono-unsaturated FA)</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29650">
                <a:tc>
                  <a:txBody>
                    <a:bodyPr/>
                    <a:lstStyle/>
                    <a:p>
                      <a:pPr marL="0" lvl="0" indent="0" algn="l" rtl="0">
                        <a:spcBef>
                          <a:spcPts val="0"/>
                        </a:spcBef>
                        <a:spcAft>
                          <a:spcPts val="0"/>
                        </a:spcAft>
                        <a:buNone/>
                      </a:pPr>
                      <a:r>
                        <a:rPr lang="en" sz="700" dirty="0">
                          <a:solidFill>
                            <a:srgbClr val="000000"/>
                          </a:solidFill>
                          <a:latin typeface="Times New Roman"/>
                          <a:ea typeface="Times New Roman"/>
                          <a:cs typeface="Times New Roman"/>
                          <a:sym typeface="Times New Roman"/>
                        </a:rPr>
                        <a:t>19.94</a:t>
                      </a:r>
                      <a:endParaRPr sz="700" dirty="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dirty="0">
                          <a:solidFill>
                            <a:srgbClr val="000000"/>
                          </a:solidFill>
                          <a:latin typeface="Times New Roman"/>
                          <a:ea typeface="Times New Roman"/>
                          <a:cs typeface="Times New Roman"/>
                          <a:sym typeface="Times New Roman"/>
                        </a:rPr>
                        <a:t>Phytol</a:t>
                      </a:r>
                      <a:endParaRPr sz="700" dirty="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C₂₀H₄₀O</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000000"/>
                          </a:solidFill>
                          <a:latin typeface="Times New Roman"/>
                          <a:ea typeface="Times New Roman"/>
                          <a:cs typeface="Times New Roman"/>
                          <a:sym typeface="Times New Roman"/>
                        </a:rPr>
                        <a:t>3.25</a:t>
                      </a:r>
                      <a:endParaRPr sz="70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dirty="0">
                          <a:solidFill>
                            <a:srgbClr val="000000"/>
                          </a:solidFill>
                          <a:latin typeface="Times New Roman"/>
                          <a:ea typeface="Times New Roman"/>
                          <a:cs typeface="Times New Roman"/>
                          <a:sym typeface="Times New Roman"/>
                        </a:rPr>
                        <a:t>Chlorophyll derivative</a:t>
                      </a:r>
                      <a:endParaRPr sz="700" dirty="0">
                        <a:solidFill>
                          <a:srgbClr val="000000"/>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5"/>
          <p:cNvSpPr txBox="1"/>
          <p:nvPr/>
        </p:nvSpPr>
        <p:spPr>
          <a:xfrm>
            <a:off x="0" y="56950"/>
            <a:ext cx="9086400" cy="508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marR="0" lvl="0" indent="0" algn="l" rtl="0">
              <a:lnSpc>
                <a:spcPct val="115000"/>
              </a:lnSpc>
              <a:spcBef>
                <a:spcPts val="1200"/>
              </a:spcBef>
              <a:spcAft>
                <a:spcPts val="0"/>
              </a:spcAft>
              <a:buClr>
                <a:schemeClr val="dk1"/>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343" name="Google Shape;343;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23452"/>
              <a:buNone/>
            </a:pPr>
            <a:br>
              <a:rPr lang="en"/>
            </a:br>
            <a:br>
              <a:rPr lang="en"/>
            </a:br>
            <a:br>
              <a:rPr lang="en"/>
            </a:br>
            <a:r>
              <a:rPr lang="en"/>
              <a:t>  </a:t>
            </a:r>
            <a:endParaRPr/>
          </a:p>
        </p:txBody>
      </p:sp>
      <p:pic>
        <p:nvPicPr>
          <p:cNvPr id="344" name="Google Shape;344;p25"/>
          <p:cNvPicPr preferRelativeResize="0"/>
          <p:nvPr/>
        </p:nvPicPr>
        <p:blipFill rotWithShape="1">
          <a:blip r:embed="rId3">
            <a:alphaModFix/>
          </a:blip>
          <a:srcRect/>
          <a:stretch/>
        </p:blipFill>
        <p:spPr>
          <a:xfrm>
            <a:off x="7383475" y="64624"/>
            <a:ext cx="1539400" cy="464050"/>
          </a:xfrm>
          <a:prstGeom prst="rect">
            <a:avLst/>
          </a:prstGeom>
          <a:noFill/>
          <a:ln>
            <a:noFill/>
          </a:ln>
        </p:spPr>
      </p:pic>
      <p:sp>
        <p:nvSpPr>
          <p:cNvPr id="345" name="Google Shape;345;p25"/>
          <p:cNvSpPr txBox="1"/>
          <p:nvPr/>
        </p:nvSpPr>
        <p:spPr>
          <a:xfrm>
            <a:off x="107000" y="64625"/>
            <a:ext cx="8520600" cy="38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620"/>
              <a:buFont typeface="Arial"/>
              <a:buNone/>
            </a:pPr>
            <a:r>
              <a:rPr lang="en" sz="1800" b="1" i="0" u="none" strike="noStrike" cap="none">
                <a:solidFill>
                  <a:schemeClr val="dk1"/>
                </a:solidFill>
                <a:latin typeface="Times New Roman"/>
                <a:ea typeface="Times New Roman"/>
                <a:cs typeface="Times New Roman"/>
                <a:sym typeface="Times New Roman"/>
              </a:rPr>
              <a:t>RESULTS</a:t>
            </a:r>
            <a:endParaRPr sz="1800" b="0" i="0" u="none" strike="noStrike" cap="none">
              <a:solidFill>
                <a:schemeClr val="dk1"/>
              </a:solidFill>
              <a:latin typeface="Arial"/>
              <a:ea typeface="Arial"/>
              <a:cs typeface="Arial"/>
              <a:sym typeface="Arial"/>
            </a:endParaRPr>
          </a:p>
        </p:txBody>
      </p:sp>
      <p:pic>
        <p:nvPicPr>
          <p:cNvPr id="346" name="Google Shape;346;p25"/>
          <p:cNvPicPr preferRelativeResize="0"/>
          <p:nvPr/>
        </p:nvPicPr>
        <p:blipFill>
          <a:blip r:embed="rId4">
            <a:alphaModFix/>
          </a:blip>
          <a:stretch>
            <a:fillRect/>
          </a:stretch>
        </p:blipFill>
        <p:spPr>
          <a:xfrm>
            <a:off x="177275" y="564038"/>
            <a:ext cx="2188375" cy="1983125"/>
          </a:xfrm>
          <a:prstGeom prst="rect">
            <a:avLst/>
          </a:prstGeom>
          <a:noFill/>
          <a:ln>
            <a:noFill/>
          </a:ln>
        </p:spPr>
      </p:pic>
      <p:pic>
        <p:nvPicPr>
          <p:cNvPr id="347" name="Google Shape;347;p25"/>
          <p:cNvPicPr preferRelativeResize="0"/>
          <p:nvPr/>
        </p:nvPicPr>
        <p:blipFill>
          <a:blip r:embed="rId5">
            <a:alphaModFix/>
          </a:blip>
          <a:stretch>
            <a:fillRect/>
          </a:stretch>
        </p:blipFill>
        <p:spPr>
          <a:xfrm>
            <a:off x="2460200" y="592374"/>
            <a:ext cx="2111800" cy="1926450"/>
          </a:xfrm>
          <a:prstGeom prst="rect">
            <a:avLst/>
          </a:prstGeom>
          <a:noFill/>
          <a:ln>
            <a:noFill/>
          </a:ln>
        </p:spPr>
      </p:pic>
      <p:graphicFrame>
        <p:nvGraphicFramePr>
          <p:cNvPr id="348" name="Google Shape;348;p25"/>
          <p:cNvGraphicFramePr/>
          <p:nvPr/>
        </p:nvGraphicFramePr>
        <p:xfrm>
          <a:off x="142075" y="2857125"/>
          <a:ext cx="8828650" cy="1391100"/>
        </p:xfrm>
        <a:graphic>
          <a:graphicData uri="http://schemas.openxmlformats.org/drawingml/2006/table">
            <a:tbl>
              <a:tblPr>
                <a:noFill/>
                <a:tableStyleId>{2F0796BF-5D14-4952-A3E9-C1E02ECE1063}</a:tableStyleId>
              </a:tblPr>
              <a:tblGrid>
                <a:gridCol w="818550">
                  <a:extLst>
                    <a:ext uri="{9D8B030D-6E8A-4147-A177-3AD203B41FA5}">
                      <a16:colId xmlns:a16="http://schemas.microsoft.com/office/drawing/2014/main" val="20000"/>
                    </a:ext>
                  </a:extLst>
                </a:gridCol>
                <a:gridCol w="2747975">
                  <a:extLst>
                    <a:ext uri="{9D8B030D-6E8A-4147-A177-3AD203B41FA5}">
                      <a16:colId xmlns:a16="http://schemas.microsoft.com/office/drawing/2014/main" val="20001"/>
                    </a:ext>
                  </a:extLst>
                </a:gridCol>
                <a:gridCol w="1442200">
                  <a:extLst>
                    <a:ext uri="{9D8B030D-6E8A-4147-A177-3AD203B41FA5}">
                      <a16:colId xmlns:a16="http://schemas.microsoft.com/office/drawing/2014/main" val="20002"/>
                    </a:ext>
                  </a:extLst>
                </a:gridCol>
                <a:gridCol w="1071925">
                  <a:extLst>
                    <a:ext uri="{9D8B030D-6E8A-4147-A177-3AD203B41FA5}">
                      <a16:colId xmlns:a16="http://schemas.microsoft.com/office/drawing/2014/main" val="20003"/>
                    </a:ext>
                  </a:extLst>
                </a:gridCol>
                <a:gridCol w="916000">
                  <a:extLst>
                    <a:ext uri="{9D8B030D-6E8A-4147-A177-3AD203B41FA5}">
                      <a16:colId xmlns:a16="http://schemas.microsoft.com/office/drawing/2014/main" val="20004"/>
                    </a:ext>
                  </a:extLst>
                </a:gridCol>
                <a:gridCol w="916000">
                  <a:extLst>
                    <a:ext uri="{9D8B030D-6E8A-4147-A177-3AD203B41FA5}">
                      <a16:colId xmlns:a16="http://schemas.microsoft.com/office/drawing/2014/main" val="20005"/>
                    </a:ext>
                  </a:extLst>
                </a:gridCol>
                <a:gridCol w="916000">
                  <a:extLst>
                    <a:ext uri="{9D8B030D-6E8A-4147-A177-3AD203B41FA5}">
                      <a16:colId xmlns:a16="http://schemas.microsoft.com/office/drawing/2014/main" val="20006"/>
                    </a:ext>
                  </a:extLst>
                </a:gridCol>
              </a:tblGrid>
              <a:tr h="448450">
                <a:tc>
                  <a:txBody>
                    <a:bodyPr/>
                    <a:lstStyle/>
                    <a:p>
                      <a:pPr marL="0" lvl="0" indent="0" algn="ctr" rtl="0">
                        <a:lnSpc>
                          <a:spcPct val="115000"/>
                        </a:lnSpc>
                        <a:spcBef>
                          <a:spcPts val="0"/>
                        </a:spcBef>
                        <a:spcAft>
                          <a:spcPts val="0"/>
                        </a:spcAft>
                        <a:buNone/>
                      </a:pPr>
                      <a:r>
                        <a:rPr lang="en" sz="1100" b="1"/>
                        <a:t>S. No.</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Organism</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STD </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1000 µg</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500 µg</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b="1">
                          <a:solidFill>
                            <a:schemeClr val="dk1"/>
                          </a:solidFill>
                        </a:rPr>
                        <a:t>250 µg</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Control</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1325">
                <a:tc>
                  <a:txBody>
                    <a:bodyPr/>
                    <a:lstStyle/>
                    <a:p>
                      <a:pPr marL="0" lvl="0" indent="0" algn="l" rtl="0">
                        <a:spcBef>
                          <a:spcPts val="0"/>
                        </a:spcBef>
                        <a:spcAft>
                          <a:spcPts val="0"/>
                        </a:spcAft>
                        <a:buNone/>
                      </a:pPr>
                      <a:r>
                        <a:rPr lang="en"/>
                        <a:t>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i="1">
                          <a:solidFill>
                            <a:schemeClr val="dk1"/>
                          </a:solidFill>
                        </a:rPr>
                        <a:t>Escherichia coli</a:t>
                      </a:r>
                      <a:endParaRPr sz="1100"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22 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10 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8 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7 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0mm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71325">
                <a:tc>
                  <a:txBody>
                    <a:bodyPr/>
                    <a:lstStyle/>
                    <a:p>
                      <a:pPr marL="0" lvl="0" indent="0" algn="l" rtl="0">
                        <a:spcBef>
                          <a:spcPts val="0"/>
                        </a:spcBef>
                        <a:spcAft>
                          <a:spcPts val="0"/>
                        </a:spcAft>
                        <a:buNone/>
                      </a:pPr>
                      <a:r>
                        <a:rPr lang="en"/>
                        <a:t>2.</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i="1">
                          <a:solidFill>
                            <a:schemeClr val="dk1"/>
                          </a:solidFill>
                        </a:rPr>
                        <a:t>Streptococcus mutans </a:t>
                      </a:r>
                      <a:endParaRPr sz="1100" i="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14 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12 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10 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8 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0 mm</a:t>
                      </a:r>
                      <a:endParaRPr sz="16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49" name="Google Shape;349;p25"/>
          <p:cNvSpPr txBox="1"/>
          <p:nvPr/>
        </p:nvSpPr>
        <p:spPr>
          <a:xfrm>
            <a:off x="4666550" y="588625"/>
            <a:ext cx="3682800" cy="21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Times New Roman"/>
                <a:ea typeface="Times New Roman"/>
                <a:cs typeface="Times New Roman"/>
                <a:sym typeface="Times New Roman"/>
              </a:rPr>
              <a:t>Standard -Tetracycline 25 µg</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50" name="Google Shape;350;p25"/>
          <p:cNvSpPr txBox="1"/>
          <p:nvPr/>
        </p:nvSpPr>
        <p:spPr>
          <a:xfrm>
            <a:off x="142075" y="4292225"/>
            <a:ext cx="8780700" cy="752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diminished growth of </a:t>
            </a:r>
            <a:r>
              <a:rPr lang="en" i="1">
                <a:solidFill>
                  <a:schemeClr val="dk1"/>
                </a:solidFill>
                <a:latin typeface="Times New Roman"/>
                <a:ea typeface="Times New Roman"/>
                <a:cs typeface="Times New Roman"/>
                <a:sym typeface="Times New Roman"/>
              </a:rPr>
              <a:t>Escherichia coli</a:t>
            </a:r>
            <a:r>
              <a:rPr lang="en">
                <a:solidFill>
                  <a:schemeClr val="dk1"/>
                </a:solidFill>
                <a:latin typeface="Times New Roman"/>
                <a:ea typeface="Times New Roman"/>
                <a:cs typeface="Times New Roman"/>
                <a:sym typeface="Times New Roman"/>
              </a:rPr>
              <a:t> and </a:t>
            </a:r>
            <a:r>
              <a:rPr lang="en" i="1">
                <a:solidFill>
                  <a:schemeClr val="dk1"/>
                </a:solidFill>
                <a:latin typeface="Times New Roman"/>
                <a:ea typeface="Times New Roman"/>
                <a:cs typeface="Times New Roman"/>
                <a:sym typeface="Times New Roman"/>
              </a:rPr>
              <a:t>Streptococcus mutans</a:t>
            </a:r>
            <a:r>
              <a:rPr lang="en">
                <a:solidFill>
                  <a:schemeClr val="dk1"/>
                </a:solidFill>
                <a:latin typeface="Times New Roman"/>
                <a:ea typeface="Times New Roman"/>
                <a:cs typeface="Times New Roman"/>
                <a:sym typeface="Times New Roman"/>
              </a:rPr>
              <a:t> around the dispensed walls in the agar medium is observed on addition of extract, proving the antimicrobial properties of </a:t>
            </a:r>
            <a:r>
              <a:rPr lang="en" i="1">
                <a:solidFill>
                  <a:schemeClr val="dk1"/>
                </a:solidFill>
                <a:latin typeface="Times New Roman"/>
                <a:ea typeface="Times New Roman"/>
                <a:cs typeface="Times New Roman"/>
                <a:sym typeface="Times New Roman"/>
              </a:rPr>
              <a:t>Spirulina</a:t>
            </a:r>
            <a:endParaRPr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sp>
        <p:nvSpPr>
          <p:cNvPr id="351" name="Google Shape;351;p25"/>
          <p:cNvSpPr txBox="1"/>
          <p:nvPr/>
        </p:nvSpPr>
        <p:spPr>
          <a:xfrm>
            <a:off x="2642725" y="136925"/>
            <a:ext cx="4118100" cy="3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Times New Roman"/>
                <a:ea typeface="Times New Roman"/>
                <a:cs typeface="Times New Roman"/>
                <a:sym typeface="Times New Roman"/>
              </a:rPr>
              <a:t>ZONE OF INHIBITION ASSAY</a:t>
            </a:r>
            <a:endParaRPr sz="1800">
              <a:solidFill>
                <a:schemeClr val="dk1"/>
              </a:solidFill>
              <a:latin typeface="Times New Roman"/>
              <a:ea typeface="Times New Roman"/>
              <a:cs typeface="Times New Roman"/>
              <a:sym typeface="Times New Roman"/>
            </a:endParaRPr>
          </a:p>
        </p:txBody>
      </p:sp>
      <p:sp>
        <p:nvSpPr>
          <p:cNvPr id="352" name="Google Shape;352;p25"/>
          <p:cNvSpPr txBox="1"/>
          <p:nvPr/>
        </p:nvSpPr>
        <p:spPr>
          <a:xfrm>
            <a:off x="402150" y="2468700"/>
            <a:ext cx="47307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latin typeface="Times New Roman"/>
                <a:ea typeface="Times New Roman"/>
                <a:cs typeface="Times New Roman"/>
                <a:sym typeface="Times New Roman"/>
              </a:rPr>
              <a:t>1.Escherichia coli</a:t>
            </a:r>
            <a:r>
              <a:rPr lang="en" sz="18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2.</a:t>
            </a:r>
            <a:r>
              <a:rPr lang="en" sz="1100" i="1">
                <a:solidFill>
                  <a:schemeClr val="dk1"/>
                </a:solidFill>
                <a:latin typeface="Times New Roman"/>
                <a:ea typeface="Times New Roman"/>
                <a:cs typeface="Times New Roman"/>
                <a:sym typeface="Times New Roman"/>
              </a:rPr>
              <a:t>Streptococcus mutans </a:t>
            </a:r>
            <a:r>
              <a:rPr lang="en" sz="1800">
                <a:solidFill>
                  <a:schemeClr val="dk1"/>
                </a:solidFill>
                <a:latin typeface="Times New Roman"/>
                <a:ea typeface="Times New Roman"/>
                <a:cs typeface="Times New Roman"/>
                <a:sym typeface="Times New Roman"/>
              </a:rPr>
              <a:t>        </a:t>
            </a:r>
            <a:r>
              <a:rPr lang="en" sz="1800">
                <a:solidFill>
                  <a:schemeClr val="dk2"/>
                </a:solidFill>
                <a:latin typeface="Times New Roman"/>
                <a:ea typeface="Times New Roman"/>
                <a:cs typeface="Times New Roman"/>
                <a:sym typeface="Times New Roman"/>
              </a:rPr>
              <a:t> </a:t>
            </a:r>
            <a:r>
              <a:rPr lang="en" sz="1800">
                <a:solidFill>
                  <a:schemeClr val="dk2"/>
                </a:solidFill>
              </a:rPr>
              <a:t> </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26"/>
          <p:cNvPicPr preferRelativeResize="0"/>
          <p:nvPr/>
        </p:nvPicPr>
        <p:blipFill rotWithShape="1">
          <a:blip r:embed="rId3">
            <a:alphaModFix/>
          </a:blip>
          <a:srcRect/>
          <a:stretch/>
        </p:blipFill>
        <p:spPr>
          <a:xfrm>
            <a:off x="8057143" y="90550"/>
            <a:ext cx="831710" cy="584792"/>
          </a:xfrm>
          <a:prstGeom prst="rect">
            <a:avLst/>
          </a:prstGeom>
          <a:noFill/>
          <a:ln>
            <a:noFill/>
          </a:ln>
        </p:spPr>
      </p:pic>
      <p:sp>
        <p:nvSpPr>
          <p:cNvPr id="358" name="Google Shape;358;p26"/>
          <p:cNvSpPr txBox="1"/>
          <p:nvPr/>
        </p:nvSpPr>
        <p:spPr>
          <a:xfrm>
            <a:off x="0" y="-50"/>
            <a:ext cx="9094200" cy="514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just" rtl="0">
              <a:lnSpc>
                <a:spcPct val="150000"/>
              </a:lnSpc>
              <a:spcBef>
                <a:spcPts val="600"/>
              </a:spcBef>
              <a:spcAft>
                <a:spcPts val="600"/>
              </a:spcAft>
              <a:buClr>
                <a:schemeClr val="dk1"/>
              </a:buClr>
              <a:buSzPts val="1100"/>
              <a:buFont typeface="Arial"/>
              <a:buNone/>
            </a:pPr>
            <a:endParaRPr/>
          </a:p>
        </p:txBody>
      </p:sp>
      <p:sp>
        <p:nvSpPr>
          <p:cNvPr id="359" name="Google Shape;359;p26"/>
          <p:cNvSpPr txBox="1"/>
          <p:nvPr/>
        </p:nvSpPr>
        <p:spPr>
          <a:xfrm>
            <a:off x="0" y="0"/>
            <a:ext cx="8520600" cy="38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620"/>
              <a:buFont typeface="Arial"/>
              <a:buNone/>
            </a:pPr>
            <a:r>
              <a:rPr lang="en" sz="1800" b="1" i="0" u="none" strike="noStrike" cap="none">
                <a:solidFill>
                  <a:schemeClr val="dk1"/>
                </a:solidFill>
                <a:latin typeface="Times New Roman"/>
                <a:ea typeface="Times New Roman"/>
                <a:cs typeface="Times New Roman"/>
                <a:sym typeface="Times New Roman"/>
              </a:rPr>
              <a:t>RESULTS</a:t>
            </a:r>
            <a:endParaRPr sz="1800" b="0" i="0" u="none" strike="noStrike" cap="none">
              <a:solidFill>
                <a:schemeClr val="dk1"/>
              </a:solidFill>
              <a:latin typeface="Arial"/>
              <a:ea typeface="Arial"/>
              <a:cs typeface="Arial"/>
              <a:sym typeface="Arial"/>
            </a:endParaRPr>
          </a:p>
        </p:txBody>
      </p:sp>
      <p:pic>
        <p:nvPicPr>
          <p:cNvPr id="360" name="Google Shape;360;p26"/>
          <p:cNvPicPr preferRelativeResize="0"/>
          <p:nvPr/>
        </p:nvPicPr>
        <p:blipFill>
          <a:blip r:embed="rId4">
            <a:alphaModFix/>
          </a:blip>
          <a:stretch>
            <a:fillRect/>
          </a:stretch>
        </p:blipFill>
        <p:spPr>
          <a:xfrm>
            <a:off x="4310150" y="594700"/>
            <a:ext cx="4399749" cy="3277375"/>
          </a:xfrm>
          <a:prstGeom prst="rect">
            <a:avLst/>
          </a:prstGeom>
          <a:noFill/>
          <a:ln>
            <a:noFill/>
          </a:ln>
        </p:spPr>
      </p:pic>
      <p:sp>
        <p:nvSpPr>
          <p:cNvPr id="361" name="Google Shape;361;p26"/>
          <p:cNvSpPr txBox="1"/>
          <p:nvPr/>
        </p:nvSpPr>
        <p:spPr>
          <a:xfrm>
            <a:off x="4155400" y="3995825"/>
            <a:ext cx="4882500" cy="1209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The MTT result shows increase in % cytotoxicity with increase in concentration of Spirulina extract.This can be observed from decrease in cell count from images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62" name="Google Shape;362;p26"/>
          <p:cNvSpPr txBox="1"/>
          <p:nvPr/>
        </p:nvSpPr>
        <p:spPr>
          <a:xfrm>
            <a:off x="2592913" y="1594225"/>
            <a:ext cx="15861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endParaRPr>
          </a:p>
        </p:txBody>
      </p:sp>
      <p:sp>
        <p:nvSpPr>
          <p:cNvPr id="363" name="Google Shape;363;p26"/>
          <p:cNvSpPr txBox="1"/>
          <p:nvPr/>
        </p:nvSpPr>
        <p:spPr>
          <a:xfrm>
            <a:off x="2692088" y="3310550"/>
            <a:ext cx="1371000" cy="4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endParaRPr>
          </a:p>
        </p:txBody>
      </p:sp>
      <p:sp>
        <p:nvSpPr>
          <p:cNvPr id="364" name="Google Shape;364;p26"/>
          <p:cNvSpPr txBox="1"/>
          <p:nvPr/>
        </p:nvSpPr>
        <p:spPr>
          <a:xfrm>
            <a:off x="2688250" y="4247425"/>
            <a:ext cx="1299300" cy="5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endParaRPr>
          </a:p>
        </p:txBody>
      </p:sp>
      <p:sp>
        <p:nvSpPr>
          <p:cNvPr id="365" name="Google Shape;365;p26"/>
          <p:cNvSpPr txBox="1"/>
          <p:nvPr/>
        </p:nvSpPr>
        <p:spPr>
          <a:xfrm>
            <a:off x="2913825" y="158850"/>
            <a:ext cx="36978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Times New Roman"/>
                <a:ea typeface="Times New Roman"/>
                <a:cs typeface="Times New Roman"/>
                <a:sym typeface="Times New Roman"/>
              </a:rPr>
              <a:t>MTT ASSAY ON 3T3 CELLS</a:t>
            </a:r>
            <a:endParaRPr sz="1800" b="1">
              <a:solidFill>
                <a:schemeClr val="dk1"/>
              </a:solidFill>
              <a:latin typeface="Times New Roman"/>
              <a:ea typeface="Times New Roman"/>
              <a:cs typeface="Times New Roman"/>
              <a:sym typeface="Times New Roman"/>
            </a:endParaRPr>
          </a:p>
        </p:txBody>
      </p:sp>
      <p:sp>
        <p:nvSpPr>
          <p:cNvPr id="366" name="Google Shape;366;p26"/>
          <p:cNvSpPr txBox="1"/>
          <p:nvPr/>
        </p:nvSpPr>
        <p:spPr>
          <a:xfrm>
            <a:off x="141700" y="531600"/>
            <a:ext cx="1167600" cy="380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Times New Roman"/>
                <a:ea typeface="Times New Roman"/>
                <a:cs typeface="Times New Roman"/>
                <a:sym typeface="Times New Roman"/>
              </a:rPr>
              <a:t>3T3 CELLS</a:t>
            </a:r>
            <a:endParaRPr>
              <a:solidFill>
                <a:schemeClr val="dk2"/>
              </a:solidFill>
            </a:endParaRPr>
          </a:p>
        </p:txBody>
      </p:sp>
      <p:sp>
        <p:nvSpPr>
          <p:cNvPr id="367" name="Google Shape;367;p26"/>
          <p:cNvSpPr txBox="1"/>
          <p:nvPr/>
        </p:nvSpPr>
        <p:spPr>
          <a:xfrm>
            <a:off x="2089363" y="754425"/>
            <a:ext cx="20316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8" name="Google Shape;368;p26"/>
          <p:cNvSpPr txBox="1"/>
          <p:nvPr/>
        </p:nvSpPr>
        <p:spPr>
          <a:xfrm>
            <a:off x="1876888" y="1418300"/>
            <a:ext cx="5160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369" name="Google Shape;369;p26"/>
          <p:cNvSpPr txBox="1"/>
          <p:nvPr/>
        </p:nvSpPr>
        <p:spPr>
          <a:xfrm>
            <a:off x="1813925" y="2289900"/>
            <a:ext cx="516000" cy="217800"/>
          </a:xfrm>
          <a:prstGeom prst="rect">
            <a:avLst/>
          </a:prstGeom>
          <a:noFill/>
          <a:ln w="9525" cap="flat" cmpd="sng">
            <a:solidFill>
              <a:srgbClr val="F8FA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370" name="Google Shape;370;p26"/>
          <p:cNvSpPr txBox="1"/>
          <p:nvPr/>
        </p:nvSpPr>
        <p:spPr>
          <a:xfrm>
            <a:off x="1876900" y="3161500"/>
            <a:ext cx="516000" cy="129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371" name="Google Shape;371;p26"/>
          <p:cNvSpPr txBox="1"/>
          <p:nvPr/>
        </p:nvSpPr>
        <p:spPr>
          <a:xfrm>
            <a:off x="1841050" y="4067600"/>
            <a:ext cx="579000" cy="277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372" name="Google Shape;372;p26"/>
          <p:cNvPicPr preferRelativeResize="0"/>
          <p:nvPr/>
        </p:nvPicPr>
        <p:blipFill rotWithShape="1">
          <a:blip r:embed="rId5">
            <a:alphaModFix/>
          </a:blip>
          <a:srcRect r="6314"/>
          <a:stretch/>
        </p:blipFill>
        <p:spPr>
          <a:xfrm>
            <a:off x="160225" y="1085425"/>
            <a:ext cx="1130525" cy="584800"/>
          </a:xfrm>
          <a:prstGeom prst="rect">
            <a:avLst/>
          </a:prstGeom>
          <a:noFill/>
          <a:ln>
            <a:noFill/>
          </a:ln>
        </p:spPr>
      </p:pic>
      <p:pic>
        <p:nvPicPr>
          <p:cNvPr id="373" name="Google Shape;373;p26"/>
          <p:cNvPicPr preferRelativeResize="0"/>
          <p:nvPr/>
        </p:nvPicPr>
        <p:blipFill>
          <a:blip r:embed="rId6">
            <a:alphaModFix/>
          </a:blip>
          <a:stretch>
            <a:fillRect/>
          </a:stretch>
        </p:blipFill>
        <p:spPr>
          <a:xfrm>
            <a:off x="160224" y="1730338"/>
            <a:ext cx="1130525" cy="584800"/>
          </a:xfrm>
          <a:prstGeom prst="rect">
            <a:avLst/>
          </a:prstGeom>
          <a:noFill/>
          <a:ln>
            <a:noFill/>
          </a:ln>
        </p:spPr>
      </p:pic>
      <p:pic>
        <p:nvPicPr>
          <p:cNvPr id="374" name="Google Shape;374;p26"/>
          <p:cNvPicPr preferRelativeResize="0"/>
          <p:nvPr/>
        </p:nvPicPr>
        <p:blipFill>
          <a:blip r:embed="rId6">
            <a:alphaModFix/>
          </a:blip>
          <a:stretch>
            <a:fillRect/>
          </a:stretch>
        </p:blipFill>
        <p:spPr>
          <a:xfrm>
            <a:off x="160225" y="2375250"/>
            <a:ext cx="1130525" cy="675575"/>
          </a:xfrm>
          <a:prstGeom prst="rect">
            <a:avLst/>
          </a:prstGeom>
          <a:noFill/>
          <a:ln>
            <a:noFill/>
          </a:ln>
        </p:spPr>
      </p:pic>
      <p:pic>
        <p:nvPicPr>
          <p:cNvPr id="375" name="Google Shape;375;p26"/>
          <p:cNvPicPr preferRelativeResize="0"/>
          <p:nvPr/>
        </p:nvPicPr>
        <p:blipFill>
          <a:blip r:embed="rId7">
            <a:alphaModFix/>
          </a:blip>
          <a:stretch>
            <a:fillRect/>
          </a:stretch>
        </p:blipFill>
        <p:spPr>
          <a:xfrm>
            <a:off x="160224" y="3098963"/>
            <a:ext cx="1130525" cy="655250"/>
          </a:xfrm>
          <a:prstGeom prst="rect">
            <a:avLst/>
          </a:prstGeom>
          <a:noFill/>
          <a:ln>
            <a:noFill/>
          </a:ln>
        </p:spPr>
      </p:pic>
      <p:pic>
        <p:nvPicPr>
          <p:cNvPr id="376" name="Google Shape;376;p26"/>
          <p:cNvPicPr preferRelativeResize="0"/>
          <p:nvPr/>
        </p:nvPicPr>
        <p:blipFill>
          <a:blip r:embed="rId8">
            <a:alphaModFix/>
          </a:blip>
          <a:stretch>
            <a:fillRect/>
          </a:stretch>
        </p:blipFill>
        <p:spPr>
          <a:xfrm>
            <a:off x="160225" y="3796363"/>
            <a:ext cx="1130525" cy="675575"/>
          </a:xfrm>
          <a:prstGeom prst="rect">
            <a:avLst/>
          </a:prstGeom>
          <a:noFill/>
          <a:ln>
            <a:noFill/>
          </a:ln>
        </p:spPr>
      </p:pic>
      <p:pic>
        <p:nvPicPr>
          <p:cNvPr id="377" name="Google Shape;377;p26"/>
          <p:cNvPicPr preferRelativeResize="0"/>
          <p:nvPr/>
        </p:nvPicPr>
        <p:blipFill>
          <a:blip r:embed="rId9">
            <a:alphaModFix/>
          </a:blip>
          <a:stretch>
            <a:fillRect/>
          </a:stretch>
        </p:blipFill>
        <p:spPr>
          <a:xfrm>
            <a:off x="160225" y="4514075"/>
            <a:ext cx="1130525" cy="584775"/>
          </a:xfrm>
          <a:prstGeom prst="rect">
            <a:avLst/>
          </a:prstGeom>
          <a:noFill/>
          <a:ln>
            <a:noFill/>
          </a:ln>
        </p:spPr>
      </p:pic>
      <p:sp>
        <p:nvSpPr>
          <p:cNvPr id="378" name="Google Shape;378;p26"/>
          <p:cNvSpPr txBox="1"/>
          <p:nvPr/>
        </p:nvSpPr>
        <p:spPr>
          <a:xfrm>
            <a:off x="1657750" y="1066677"/>
            <a:ext cx="954300" cy="510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1ng</a:t>
            </a:r>
            <a:endParaRPr sz="1700" b="1">
              <a:solidFill>
                <a:schemeClr val="dk1"/>
              </a:solidFill>
              <a:latin typeface="Times New Roman"/>
              <a:ea typeface="Times New Roman"/>
              <a:cs typeface="Times New Roman"/>
              <a:sym typeface="Times New Roman"/>
            </a:endParaRPr>
          </a:p>
        </p:txBody>
      </p:sp>
      <p:sp>
        <p:nvSpPr>
          <p:cNvPr id="379" name="Google Shape;379;p26"/>
          <p:cNvSpPr txBox="1"/>
          <p:nvPr/>
        </p:nvSpPr>
        <p:spPr>
          <a:xfrm>
            <a:off x="1657750" y="1779850"/>
            <a:ext cx="954300" cy="510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10ng</a:t>
            </a:r>
            <a:endParaRPr sz="1700" b="1">
              <a:solidFill>
                <a:schemeClr val="dk1"/>
              </a:solidFill>
              <a:latin typeface="Times New Roman"/>
              <a:ea typeface="Times New Roman"/>
              <a:cs typeface="Times New Roman"/>
              <a:sym typeface="Times New Roman"/>
            </a:endParaRPr>
          </a:p>
        </p:txBody>
      </p:sp>
      <p:sp>
        <p:nvSpPr>
          <p:cNvPr id="380" name="Google Shape;380;p26"/>
          <p:cNvSpPr txBox="1"/>
          <p:nvPr/>
        </p:nvSpPr>
        <p:spPr>
          <a:xfrm>
            <a:off x="1653400" y="2434500"/>
            <a:ext cx="954300" cy="510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100 ng</a:t>
            </a:r>
            <a:endParaRPr sz="1700" b="1">
              <a:solidFill>
                <a:schemeClr val="dk1"/>
              </a:solidFill>
              <a:latin typeface="Times New Roman"/>
              <a:ea typeface="Times New Roman"/>
              <a:cs typeface="Times New Roman"/>
              <a:sym typeface="Times New Roman"/>
            </a:endParaRPr>
          </a:p>
        </p:txBody>
      </p:sp>
      <p:sp>
        <p:nvSpPr>
          <p:cNvPr id="381" name="Google Shape;381;p26"/>
          <p:cNvSpPr txBox="1"/>
          <p:nvPr/>
        </p:nvSpPr>
        <p:spPr>
          <a:xfrm>
            <a:off x="1657750" y="3192763"/>
            <a:ext cx="954300" cy="510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Times New Roman"/>
                <a:ea typeface="Times New Roman"/>
                <a:cs typeface="Times New Roman"/>
                <a:sym typeface="Times New Roman"/>
              </a:rPr>
              <a:t>1</a:t>
            </a:r>
            <a:r>
              <a:rPr lang="en" sz="1700" b="1">
                <a:solidFill>
                  <a:srgbClr val="040C28"/>
                </a:solidFill>
                <a:highlight>
                  <a:srgbClr val="FFFFFF"/>
                </a:highlight>
                <a:latin typeface="Times New Roman"/>
                <a:ea typeface="Times New Roman"/>
                <a:cs typeface="Times New Roman"/>
                <a:sym typeface="Times New Roman"/>
              </a:rPr>
              <a:t>μ</a:t>
            </a:r>
            <a:r>
              <a:rPr lang="en" sz="1700" b="1">
                <a:solidFill>
                  <a:schemeClr val="dk1"/>
                </a:solidFill>
                <a:latin typeface="Times New Roman"/>
                <a:ea typeface="Times New Roman"/>
                <a:cs typeface="Times New Roman"/>
                <a:sym typeface="Times New Roman"/>
              </a:rPr>
              <a:t>g</a:t>
            </a:r>
            <a:endParaRPr sz="1700" b="1">
              <a:solidFill>
                <a:schemeClr val="dk1"/>
              </a:solidFill>
              <a:latin typeface="Times New Roman"/>
              <a:ea typeface="Times New Roman"/>
              <a:cs typeface="Times New Roman"/>
              <a:sym typeface="Times New Roman"/>
            </a:endParaRPr>
          </a:p>
        </p:txBody>
      </p:sp>
      <p:sp>
        <p:nvSpPr>
          <p:cNvPr id="382" name="Google Shape;382;p26"/>
          <p:cNvSpPr txBox="1"/>
          <p:nvPr/>
        </p:nvSpPr>
        <p:spPr>
          <a:xfrm>
            <a:off x="1653400" y="3890363"/>
            <a:ext cx="954300" cy="510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b="1">
                <a:solidFill>
                  <a:schemeClr val="dk1"/>
                </a:solidFill>
                <a:latin typeface="Times New Roman"/>
                <a:ea typeface="Times New Roman"/>
                <a:cs typeface="Times New Roman"/>
                <a:sym typeface="Times New Roman"/>
              </a:rPr>
              <a:t>10</a:t>
            </a:r>
            <a:r>
              <a:rPr lang="en" sz="1700" b="1">
                <a:solidFill>
                  <a:srgbClr val="040C28"/>
                </a:solidFill>
                <a:highlight>
                  <a:srgbClr val="FFFFFF"/>
                </a:highlight>
                <a:latin typeface="Times New Roman"/>
                <a:ea typeface="Times New Roman"/>
                <a:cs typeface="Times New Roman"/>
                <a:sym typeface="Times New Roman"/>
              </a:rPr>
              <a:t>μ</a:t>
            </a:r>
            <a:r>
              <a:rPr lang="en" sz="1700" b="1">
                <a:solidFill>
                  <a:schemeClr val="dk1"/>
                </a:solidFill>
                <a:latin typeface="Times New Roman"/>
                <a:ea typeface="Times New Roman"/>
                <a:cs typeface="Times New Roman"/>
                <a:sym typeface="Times New Roman"/>
              </a:rPr>
              <a:t>g</a:t>
            </a:r>
            <a:endParaRPr sz="1700" b="1">
              <a:solidFill>
                <a:schemeClr val="dk1"/>
              </a:solidFill>
              <a:latin typeface="Times New Roman"/>
              <a:ea typeface="Times New Roman"/>
              <a:cs typeface="Times New Roman"/>
              <a:sym typeface="Times New Roman"/>
            </a:endParaRPr>
          </a:p>
        </p:txBody>
      </p:sp>
      <p:sp>
        <p:nvSpPr>
          <p:cNvPr id="383" name="Google Shape;383;p26"/>
          <p:cNvSpPr txBox="1"/>
          <p:nvPr/>
        </p:nvSpPr>
        <p:spPr>
          <a:xfrm>
            <a:off x="1657750" y="4551013"/>
            <a:ext cx="954300" cy="510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b="1">
                <a:solidFill>
                  <a:schemeClr val="dk1"/>
                </a:solidFill>
                <a:latin typeface="Times New Roman"/>
                <a:ea typeface="Times New Roman"/>
                <a:cs typeface="Times New Roman"/>
                <a:sym typeface="Times New Roman"/>
              </a:rPr>
              <a:t>100</a:t>
            </a:r>
            <a:r>
              <a:rPr lang="en" sz="1700" b="1">
                <a:solidFill>
                  <a:srgbClr val="040C28"/>
                </a:solidFill>
                <a:highlight>
                  <a:srgbClr val="FFFFFF"/>
                </a:highlight>
                <a:latin typeface="Times New Roman"/>
                <a:ea typeface="Times New Roman"/>
                <a:cs typeface="Times New Roman"/>
                <a:sym typeface="Times New Roman"/>
              </a:rPr>
              <a:t>μ</a:t>
            </a:r>
            <a:r>
              <a:rPr lang="en" sz="1700" b="1">
                <a:solidFill>
                  <a:schemeClr val="dk1"/>
                </a:solidFill>
                <a:latin typeface="Times New Roman"/>
                <a:ea typeface="Times New Roman"/>
                <a:cs typeface="Times New Roman"/>
                <a:sym typeface="Times New Roman"/>
              </a:rPr>
              <a:t>g</a:t>
            </a:r>
            <a:endParaRPr sz="1700" b="1">
              <a:solidFill>
                <a:schemeClr val="dk1"/>
              </a:solidFill>
              <a:latin typeface="Times New Roman"/>
              <a:ea typeface="Times New Roman"/>
              <a:cs typeface="Times New Roman"/>
              <a:sym typeface="Times New Roman"/>
            </a:endParaRPr>
          </a:p>
        </p:txBody>
      </p:sp>
      <p:sp>
        <p:nvSpPr>
          <p:cNvPr id="384" name="Google Shape;384;p26"/>
          <p:cNvSpPr txBox="1"/>
          <p:nvPr/>
        </p:nvSpPr>
        <p:spPr>
          <a:xfrm>
            <a:off x="1551100" y="533338"/>
            <a:ext cx="1586100" cy="380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CONCENTRATION</a:t>
            </a:r>
            <a:endParaRPr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7"/>
          <p:cNvSpPr txBox="1"/>
          <p:nvPr/>
        </p:nvSpPr>
        <p:spPr>
          <a:xfrm>
            <a:off x="89600" y="44800"/>
            <a:ext cx="8921100" cy="499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marR="0" lvl="0" indent="0" algn="l" rtl="0">
              <a:lnSpc>
                <a:spcPct val="115000"/>
              </a:lnSpc>
              <a:spcBef>
                <a:spcPts val="1200"/>
              </a:spcBef>
              <a:spcAft>
                <a:spcPts val="0"/>
              </a:spcAft>
              <a:buClr>
                <a:schemeClr val="dk1"/>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200"/>
              </a:spcBef>
              <a:spcAft>
                <a:spcPts val="0"/>
              </a:spcAft>
              <a:buClr>
                <a:schemeClr val="dk2"/>
              </a:buClr>
              <a:buSzPts val="18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390" name="Google Shape;390;p27"/>
          <p:cNvSpPr txBox="1"/>
          <p:nvPr/>
        </p:nvSpPr>
        <p:spPr>
          <a:xfrm>
            <a:off x="142400" y="154975"/>
            <a:ext cx="8520600" cy="38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620"/>
              <a:buFont typeface="Arial"/>
              <a:buNone/>
            </a:pPr>
            <a:r>
              <a:rPr lang="en" sz="1800" b="1" i="0" u="none" strike="noStrike" cap="none">
                <a:solidFill>
                  <a:schemeClr val="dk1"/>
                </a:solidFill>
                <a:latin typeface="Times New Roman"/>
                <a:ea typeface="Times New Roman"/>
                <a:cs typeface="Times New Roman"/>
                <a:sym typeface="Times New Roman"/>
              </a:rPr>
              <a:t>RESULTS</a:t>
            </a:r>
            <a:endParaRPr sz="1800" b="0" i="0" u="none" strike="noStrike" cap="none">
              <a:solidFill>
                <a:schemeClr val="dk1"/>
              </a:solidFill>
              <a:latin typeface="Arial"/>
              <a:ea typeface="Arial"/>
              <a:cs typeface="Arial"/>
              <a:sym typeface="Arial"/>
            </a:endParaRPr>
          </a:p>
        </p:txBody>
      </p:sp>
      <p:pic>
        <p:nvPicPr>
          <p:cNvPr id="391" name="Google Shape;391;p27"/>
          <p:cNvPicPr preferRelativeResize="0"/>
          <p:nvPr/>
        </p:nvPicPr>
        <p:blipFill>
          <a:blip r:embed="rId3">
            <a:alphaModFix/>
          </a:blip>
          <a:stretch>
            <a:fillRect/>
          </a:stretch>
        </p:blipFill>
        <p:spPr>
          <a:xfrm>
            <a:off x="142400" y="833375"/>
            <a:ext cx="3943724" cy="2759924"/>
          </a:xfrm>
          <a:prstGeom prst="rect">
            <a:avLst/>
          </a:prstGeom>
          <a:noFill/>
          <a:ln>
            <a:noFill/>
          </a:ln>
        </p:spPr>
      </p:pic>
      <p:pic>
        <p:nvPicPr>
          <p:cNvPr id="392" name="Google Shape;392;p27"/>
          <p:cNvPicPr preferRelativeResize="0"/>
          <p:nvPr/>
        </p:nvPicPr>
        <p:blipFill>
          <a:blip r:embed="rId4">
            <a:alphaModFix/>
          </a:blip>
          <a:stretch>
            <a:fillRect/>
          </a:stretch>
        </p:blipFill>
        <p:spPr>
          <a:xfrm>
            <a:off x="4205500" y="833375"/>
            <a:ext cx="4717374" cy="2652374"/>
          </a:xfrm>
          <a:prstGeom prst="rect">
            <a:avLst/>
          </a:prstGeom>
          <a:noFill/>
          <a:ln>
            <a:noFill/>
          </a:ln>
        </p:spPr>
      </p:pic>
      <p:sp>
        <p:nvSpPr>
          <p:cNvPr id="393" name="Google Shape;393;p27"/>
          <p:cNvSpPr txBox="1"/>
          <p:nvPr/>
        </p:nvSpPr>
        <p:spPr>
          <a:xfrm>
            <a:off x="89600" y="3871075"/>
            <a:ext cx="8833200" cy="106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endParaRPr sz="13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300"/>
              </a:spcBef>
              <a:spcAft>
                <a:spcPts val="1000"/>
              </a:spcAft>
              <a:buNone/>
            </a:pPr>
            <a:endParaRPr sz="1800">
              <a:solidFill>
                <a:schemeClr val="dk1"/>
              </a:solidFill>
            </a:endParaRPr>
          </a:p>
        </p:txBody>
      </p:sp>
      <p:pic>
        <p:nvPicPr>
          <p:cNvPr id="394" name="Google Shape;394;p27"/>
          <p:cNvPicPr preferRelativeResize="0"/>
          <p:nvPr/>
        </p:nvPicPr>
        <p:blipFill rotWithShape="1">
          <a:blip r:embed="rId5">
            <a:alphaModFix/>
          </a:blip>
          <a:srcRect/>
          <a:stretch/>
        </p:blipFill>
        <p:spPr>
          <a:xfrm>
            <a:off x="7465125" y="114950"/>
            <a:ext cx="1394350" cy="460450"/>
          </a:xfrm>
          <a:prstGeom prst="rect">
            <a:avLst/>
          </a:prstGeom>
          <a:noFill/>
          <a:ln>
            <a:noFill/>
          </a:ln>
        </p:spPr>
      </p:pic>
      <p:sp>
        <p:nvSpPr>
          <p:cNvPr id="395" name="Google Shape;395;p27"/>
          <p:cNvSpPr txBox="1"/>
          <p:nvPr/>
        </p:nvSpPr>
        <p:spPr>
          <a:xfrm>
            <a:off x="306950" y="3593300"/>
            <a:ext cx="8191500" cy="3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 </a:t>
            </a:r>
            <a:r>
              <a:rPr lang="en" sz="1100">
                <a:solidFill>
                  <a:schemeClr val="dk2"/>
                </a:solidFill>
                <a:latin typeface="Times New Roman"/>
                <a:ea typeface="Times New Roman"/>
                <a:cs typeface="Times New Roman"/>
                <a:sym typeface="Times New Roman"/>
              </a:rPr>
              <a:t>[A]:</a:t>
            </a:r>
            <a:r>
              <a:rPr lang="en" sz="1100">
                <a:solidFill>
                  <a:schemeClr val="dk1"/>
                </a:solidFill>
                <a:highlight>
                  <a:srgbClr val="FFFFFF"/>
                </a:highlight>
                <a:latin typeface="Times New Roman"/>
                <a:ea typeface="Times New Roman"/>
                <a:cs typeface="Times New Roman"/>
                <a:sym typeface="Times New Roman"/>
              </a:rPr>
              <a:t>The extract shows progressively stronger antioxidant activity with increasing concentration , indicating dose-responsive free radical scavenging capacity through hydrogen/electron donation thus increase in antioxidant activity of Spirulina.</a:t>
            </a:r>
            <a:endParaRPr sz="11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100">
                <a:solidFill>
                  <a:schemeClr val="dk1"/>
                </a:solidFill>
                <a:highlight>
                  <a:srgbClr val="FFFFFF"/>
                </a:highlight>
                <a:latin typeface="Times New Roman"/>
                <a:ea typeface="Times New Roman"/>
                <a:cs typeface="Times New Roman"/>
                <a:sym typeface="Times New Roman"/>
              </a:rPr>
              <a:t>  [B]:With increase in concentration  of extract the reducing activity increases thus  proving antioxidant activity.</a:t>
            </a:r>
            <a:endParaRPr sz="11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latin typeface="Times New Roman"/>
              <a:ea typeface="Times New Roman"/>
              <a:cs typeface="Times New Roman"/>
              <a:sym typeface="Times New Roman"/>
            </a:endParaRPr>
          </a:p>
        </p:txBody>
      </p:sp>
      <p:sp>
        <p:nvSpPr>
          <p:cNvPr id="396" name="Google Shape;396;p27"/>
          <p:cNvSpPr txBox="1"/>
          <p:nvPr/>
        </p:nvSpPr>
        <p:spPr>
          <a:xfrm>
            <a:off x="1021850" y="667850"/>
            <a:ext cx="6365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Times New Roman"/>
                <a:ea typeface="Times New Roman"/>
                <a:cs typeface="Times New Roman"/>
                <a:sym typeface="Times New Roman"/>
              </a:rPr>
              <a:t>(a).</a:t>
            </a:r>
            <a:endParaRPr sz="1800">
              <a:solidFill>
                <a:schemeClr val="dk1"/>
              </a:solidFill>
              <a:latin typeface="Times New Roman"/>
              <a:ea typeface="Times New Roman"/>
              <a:cs typeface="Times New Roman"/>
              <a:sym typeface="Times New Roman"/>
            </a:endParaRPr>
          </a:p>
        </p:txBody>
      </p:sp>
      <p:sp>
        <p:nvSpPr>
          <p:cNvPr id="397" name="Google Shape;397;p27"/>
          <p:cNvSpPr txBox="1"/>
          <p:nvPr/>
        </p:nvSpPr>
        <p:spPr>
          <a:xfrm>
            <a:off x="5313575" y="660200"/>
            <a:ext cx="4053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Times New Roman"/>
                <a:ea typeface="Times New Roman"/>
                <a:cs typeface="Times New Roman"/>
                <a:sym typeface="Times New Roman"/>
              </a:rPr>
              <a:t>(b).</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8"/>
          <p:cNvSpPr txBox="1">
            <a:spLocks noGrp="1"/>
          </p:cNvSpPr>
          <p:nvPr>
            <p:ph type="body" idx="1"/>
          </p:nvPr>
        </p:nvSpPr>
        <p:spPr>
          <a:xfrm>
            <a:off x="0" y="0"/>
            <a:ext cx="9144000" cy="514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800"/>
              <a:buFont typeface="Arial"/>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p:txBody>
      </p:sp>
      <p:pic>
        <p:nvPicPr>
          <p:cNvPr id="403" name="Google Shape;403;p28"/>
          <p:cNvPicPr preferRelativeResize="0"/>
          <p:nvPr/>
        </p:nvPicPr>
        <p:blipFill rotWithShape="1">
          <a:blip r:embed="rId3">
            <a:alphaModFix/>
          </a:blip>
          <a:srcRect/>
          <a:stretch/>
        </p:blipFill>
        <p:spPr>
          <a:xfrm>
            <a:off x="7774775" y="0"/>
            <a:ext cx="1303975" cy="482950"/>
          </a:xfrm>
          <a:prstGeom prst="rect">
            <a:avLst/>
          </a:prstGeom>
          <a:noFill/>
          <a:ln>
            <a:noFill/>
          </a:ln>
        </p:spPr>
      </p:pic>
      <p:sp>
        <p:nvSpPr>
          <p:cNvPr id="404" name="Google Shape;404;p28"/>
          <p:cNvSpPr txBox="1">
            <a:spLocks noGrp="1"/>
          </p:cNvSpPr>
          <p:nvPr>
            <p:ph type="title"/>
          </p:nvPr>
        </p:nvSpPr>
        <p:spPr>
          <a:xfrm>
            <a:off x="0" y="0"/>
            <a:ext cx="5387400" cy="380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90000"/>
              <a:buFont typeface="Arial"/>
              <a:buNone/>
            </a:pPr>
            <a:r>
              <a:rPr lang="en" sz="2000" b="1">
                <a:latin typeface="Times New Roman"/>
                <a:ea typeface="Times New Roman"/>
                <a:cs typeface="Times New Roman"/>
                <a:sym typeface="Times New Roman"/>
              </a:rPr>
              <a:t>RESULTS</a:t>
            </a:r>
            <a:endParaRPr/>
          </a:p>
        </p:txBody>
      </p:sp>
      <p:sp>
        <p:nvSpPr>
          <p:cNvPr id="405" name="Google Shape;405;p28"/>
          <p:cNvSpPr txBox="1"/>
          <p:nvPr/>
        </p:nvSpPr>
        <p:spPr>
          <a:xfrm>
            <a:off x="0" y="482950"/>
            <a:ext cx="46080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TOOL: ArgusLab</a:t>
            </a:r>
            <a:endParaRPr sz="130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Nrf2 docked with Caffeic Acid</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endParaRPr sz="1600" b="1">
              <a:solidFill>
                <a:schemeClr val="dk1"/>
              </a:solidFill>
            </a:endParaRPr>
          </a:p>
          <a:p>
            <a:pPr marL="0" lvl="0" indent="0" algn="l" rtl="0">
              <a:spcBef>
                <a:spcPts val="1200"/>
              </a:spcBef>
              <a:spcAft>
                <a:spcPts val="0"/>
              </a:spcAft>
              <a:buNone/>
            </a:pPr>
            <a:endParaRPr sz="1800">
              <a:solidFill>
                <a:schemeClr val="dk2"/>
              </a:solidFill>
            </a:endParaRPr>
          </a:p>
        </p:txBody>
      </p:sp>
      <p:pic>
        <p:nvPicPr>
          <p:cNvPr id="406" name="Google Shape;406;p28"/>
          <p:cNvPicPr preferRelativeResize="0"/>
          <p:nvPr/>
        </p:nvPicPr>
        <p:blipFill rotWithShape="1">
          <a:blip r:embed="rId4">
            <a:alphaModFix/>
          </a:blip>
          <a:srcRect l="39755" t="30025" r="25740" b="29687"/>
          <a:stretch/>
        </p:blipFill>
        <p:spPr>
          <a:xfrm>
            <a:off x="0" y="1271594"/>
            <a:ext cx="4354275" cy="1519925"/>
          </a:xfrm>
          <a:prstGeom prst="rect">
            <a:avLst/>
          </a:prstGeom>
          <a:noFill/>
          <a:ln>
            <a:noFill/>
          </a:ln>
        </p:spPr>
      </p:pic>
      <p:pic>
        <p:nvPicPr>
          <p:cNvPr id="407" name="Google Shape;407;p28"/>
          <p:cNvPicPr preferRelativeResize="0"/>
          <p:nvPr/>
        </p:nvPicPr>
        <p:blipFill>
          <a:blip r:embed="rId5">
            <a:alphaModFix/>
          </a:blip>
          <a:stretch>
            <a:fillRect/>
          </a:stretch>
        </p:blipFill>
        <p:spPr>
          <a:xfrm>
            <a:off x="4405487" y="1324559"/>
            <a:ext cx="4687301" cy="1571975"/>
          </a:xfrm>
          <a:prstGeom prst="rect">
            <a:avLst/>
          </a:prstGeom>
          <a:noFill/>
          <a:ln>
            <a:noFill/>
          </a:ln>
        </p:spPr>
      </p:pic>
      <p:sp>
        <p:nvSpPr>
          <p:cNvPr id="408" name="Google Shape;408;p28"/>
          <p:cNvSpPr txBox="1"/>
          <p:nvPr/>
        </p:nvSpPr>
        <p:spPr>
          <a:xfrm>
            <a:off x="4419800" y="496963"/>
            <a:ext cx="4247400" cy="564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b="1">
                <a:solidFill>
                  <a:schemeClr val="dk1"/>
                </a:solidFill>
                <a:latin typeface="Times New Roman"/>
                <a:ea typeface="Times New Roman"/>
                <a:cs typeface="Times New Roman"/>
                <a:sym typeface="Times New Roman"/>
              </a:rPr>
              <a:t>TOOL :PYMOL </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b="1">
                <a:solidFill>
                  <a:schemeClr val="dk1"/>
                </a:solidFill>
                <a:latin typeface="Times New Roman"/>
                <a:ea typeface="Times New Roman"/>
                <a:cs typeface="Times New Roman"/>
                <a:sym typeface="Times New Roman"/>
              </a:rPr>
              <a:t>Visualisation of Docked complex</a:t>
            </a:r>
            <a:r>
              <a:rPr lang="en" sz="1100" b="1">
                <a:solidFill>
                  <a:schemeClr val="dk1"/>
                </a:solidFill>
                <a:latin typeface="Times New Roman"/>
                <a:ea typeface="Times New Roman"/>
                <a:cs typeface="Times New Roman"/>
                <a:sym typeface="Times New Roman"/>
              </a:rPr>
              <a:t> </a:t>
            </a:r>
            <a:endParaRPr sz="11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dk2"/>
              </a:solidFill>
            </a:endParaRPr>
          </a:p>
        </p:txBody>
      </p:sp>
      <p:graphicFrame>
        <p:nvGraphicFramePr>
          <p:cNvPr id="409" name="Google Shape;409;p28"/>
          <p:cNvGraphicFramePr/>
          <p:nvPr/>
        </p:nvGraphicFramePr>
        <p:xfrm>
          <a:off x="952500" y="3001550"/>
          <a:ext cx="7239000" cy="1740714"/>
        </p:xfrm>
        <a:graphic>
          <a:graphicData uri="http://schemas.openxmlformats.org/drawingml/2006/table">
            <a:tbl>
              <a:tblPr>
                <a:noFill/>
                <a:tableStyleId>{50F85F8B-C11A-4721-BBDE-9B50830666A7}</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96225">
                <a:tc gridSpan="2">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                              Nrf2</a:t>
                      </a:r>
                      <a:endParaRPr/>
                    </a:p>
                  </a:txBody>
                  <a:tcPr marL="91425" marR="91425" marT="91425" marB="91425"/>
                </a:tc>
                <a:tc hMerge="1">
                  <a:txBody>
                    <a:bodyPr/>
                    <a:lstStyle/>
                    <a:p>
                      <a:endParaRPr lang="en-US"/>
                    </a:p>
                  </a:txBody>
                  <a:tcPr/>
                </a:tc>
                <a:tc>
                  <a:txBody>
                    <a:bodyPr/>
                    <a:lstStyle/>
                    <a:p>
                      <a:pPr marL="0" lvl="0" indent="0" algn="l" rtl="0">
                        <a:lnSpc>
                          <a:spcPct val="115000"/>
                        </a:lnSpc>
                        <a:spcBef>
                          <a:spcPts val="1200"/>
                        </a:spcBef>
                        <a:spcAft>
                          <a:spcPts val="1200"/>
                        </a:spcAft>
                        <a:buClr>
                          <a:schemeClr val="dk1"/>
                        </a:buClr>
                        <a:buSzPts val="1100"/>
                        <a:buFont typeface="Arial"/>
                        <a:buNone/>
                      </a:pPr>
                      <a:r>
                        <a:rPr lang="en" sz="1200" b="1">
                          <a:solidFill>
                            <a:schemeClr val="dk1"/>
                          </a:solidFill>
                        </a:rPr>
                        <a:t>Caffeic Acid</a:t>
                      </a:r>
                      <a:endParaRPr/>
                    </a:p>
                  </a:txBody>
                  <a:tcPr marL="91425" marR="91425" marT="91425" marB="91425"/>
                </a:tc>
                <a:tc>
                  <a:txBody>
                    <a:bodyPr/>
                    <a:lstStyle/>
                    <a:p>
                      <a:pPr marL="0" lvl="0" indent="0" algn="l" rtl="0">
                        <a:lnSpc>
                          <a:spcPct val="115000"/>
                        </a:lnSpc>
                        <a:spcBef>
                          <a:spcPts val="1200"/>
                        </a:spcBef>
                        <a:spcAft>
                          <a:spcPts val="1200"/>
                        </a:spcAft>
                        <a:buClr>
                          <a:schemeClr val="dk1"/>
                        </a:buClr>
                        <a:buSzPts val="1100"/>
                        <a:buFont typeface="Arial"/>
                        <a:buNone/>
                      </a:pPr>
                      <a:r>
                        <a:rPr lang="en" sz="1100" b="1">
                          <a:solidFill>
                            <a:schemeClr val="dk1"/>
                          </a:solidFill>
                        </a:rPr>
                        <a:t>Docking Score (Kcal/Mol)</a:t>
                      </a:r>
                      <a:endParaRPr/>
                    </a:p>
                  </a:txBody>
                  <a:tcPr marL="91425" marR="91425" marT="91425" marB="91425"/>
                </a:tc>
                <a:tc>
                  <a:txBody>
                    <a:bodyPr/>
                    <a:lstStyle/>
                    <a:p>
                      <a:pPr marL="0" lvl="0" indent="0" algn="l" rtl="0">
                        <a:spcBef>
                          <a:spcPts val="0"/>
                        </a:spcBef>
                        <a:spcAft>
                          <a:spcPts val="0"/>
                        </a:spcAft>
                        <a:buNone/>
                      </a:pPr>
                      <a:r>
                        <a:rPr lang="en" sz="1100" b="1">
                          <a:solidFill>
                            <a:schemeClr val="dk1"/>
                          </a:solidFill>
                        </a:rPr>
                        <a:t>Distance (Å)</a:t>
                      </a:r>
                      <a:endParaRPr/>
                    </a:p>
                  </a:txBody>
                  <a:tcPr marL="91425" marR="91425" marT="91425" marB="91425"/>
                </a:tc>
                <a:tc>
                  <a:txBody>
                    <a:bodyPr/>
                    <a:lstStyle/>
                    <a:p>
                      <a:pPr marL="0" lvl="0" indent="0" algn="l" rtl="0">
                        <a:lnSpc>
                          <a:spcPct val="115000"/>
                        </a:lnSpc>
                        <a:spcBef>
                          <a:spcPts val="1200"/>
                        </a:spcBef>
                        <a:spcAft>
                          <a:spcPts val="1200"/>
                        </a:spcAft>
                        <a:buClr>
                          <a:schemeClr val="dk1"/>
                        </a:buClr>
                        <a:buSzPts val="1100"/>
                        <a:buFont typeface="Arial"/>
                        <a:buNone/>
                      </a:pPr>
                      <a:r>
                        <a:rPr lang="en" sz="1100" b="1">
                          <a:solidFill>
                            <a:schemeClr val="dk1"/>
                          </a:solidFill>
                        </a:rPr>
                        <a:t>H-Bond</a:t>
                      </a:r>
                      <a:endParaRPr sz="1100" b="1">
                        <a:solidFill>
                          <a:schemeClr val="dk1"/>
                        </a:solidFill>
                      </a:endParaRPr>
                    </a:p>
                  </a:txBody>
                  <a:tcPr marL="91425" marR="91425" marT="91425" marB="91425"/>
                </a:tc>
                <a:extLst>
                  <a:ext uri="{0D108BD9-81ED-4DB2-BD59-A6C34878D82A}">
                    <a16:rowId xmlns:a16="http://schemas.microsoft.com/office/drawing/2014/main" val="10000"/>
                  </a:ext>
                </a:extLst>
              </a:tr>
              <a:tr h="396225">
                <a:tc>
                  <a:txBody>
                    <a:bodyPr/>
                    <a:lstStyle/>
                    <a:p>
                      <a:pPr marL="0" lvl="0" indent="0" algn="l" rtl="0">
                        <a:lnSpc>
                          <a:spcPct val="115000"/>
                        </a:lnSpc>
                        <a:spcBef>
                          <a:spcPts val="1200"/>
                        </a:spcBef>
                        <a:spcAft>
                          <a:spcPts val="120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AR 499</a:t>
                      </a:r>
                      <a:endParaRPr/>
                    </a:p>
                  </a:txBody>
                  <a:tcPr marL="91425" marR="91425" marT="91425" marB="91425"/>
                </a:tc>
                <a:tc>
                  <a:txBody>
                    <a:bodyPr/>
                    <a:lstStyle/>
                    <a:p>
                      <a:pPr marL="0" lvl="0" indent="0" algn="l" rtl="0">
                        <a:lnSpc>
                          <a:spcPct val="115000"/>
                        </a:lnSpc>
                        <a:spcBef>
                          <a:spcPts val="1200"/>
                        </a:spcBef>
                        <a:spcAft>
                          <a:spcPts val="120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N</a:t>
                      </a:r>
                      <a:endParaRPr/>
                    </a:p>
                  </a:txBody>
                  <a:tcPr marL="91425" marR="91425" marT="91425" marB="91425"/>
                </a:tc>
                <a:tc>
                  <a:txBody>
                    <a:bodyPr/>
                    <a:lstStyle/>
                    <a:p>
                      <a:pPr marL="0" lvl="0" indent="0" algn="l" rtl="0">
                        <a:lnSpc>
                          <a:spcPct val="115000"/>
                        </a:lnSpc>
                        <a:spcBef>
                          <a:spcPts val="1200"/>
                        </a:spcBef>
                        <a:spcAft>
                          <a:spcPts val="120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rowSpan="3">
                  <a:txBody>
                    <a:bodyPr/>
                    <a:lstStyle/>
                    <a:p>
                      <a:pPr marL="0" lvl="0" indent="0" algn="l" rtl="0">
                        <a:lnSpc>
                          <a:spcPct val="115000"/>
                        </a:lnSpc>
                        <a:spcBef>
                          <a:spcPts val="1200"/>
                        </a:spcBef>
                        <a:spcAft>
                          <a:spcPts val="0"/>
                        </a:spcAft>
                        <a:buNone/>
                      </a:pPr>
                      <a:r>
                        <a:rPr lang="en" sz="1100" b="1">
                          <a:solidFill>
                            <a:schemeClr val="dk1"/>
                          </a:solidFill>
                        </a:rPr>
                        <a:t>       </a:t>
                      </a:r>
                      <a:endParaRPr sz="1100" b="1">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sz="1100" b="1">
                          <a:solidFill>
                            <a:schemeClr val="dk1"/>
                          </a:solidFill>
                        </a:rPr>
                        <a:t>         -7.97</a:t>
                      </a:r>
                      <a:endParaRPr/>
                    </a:p>
                  </a:txBody>
                  <a:tcPr marL="91425" marR="91425" marT="91425" marB="91425"/>
                </a:tc>
                <a:tc>
                  <a:txBody>
                    <a:bodyPr/>
                    <a:lstStyle/>
                    <a:p>
                      <a:pPr marL="0" lvl="0" indent="0" algn="l" rtl="0">
                        <a:spcBef>
                          <a:spcPts val="0"/>
                        </a:spcBef>
                        <a:spcAft>
                          <a:spcPts val="0"/>
                        </a:spcAft>
                        <a:buNone/>
                      </a:pPr>
                      <a:r>
                        <a:rPr lang="en" sz="1100" b="1"/>
                        <a:t>2.8</a:t>
                      </a:r>
                      <a:endParaRPr sz="1100" b="1"/>
                    </a:p>
                  </a:txBody>
                  <a:tcPr marL="91425" marR="91425" marT="91425" marB="91425"/>
                </a:tc>
                <a:tc rowSpan="3">
                  <a:txBody>
                    <a:bodyPr/>
                    <a:lstStyle/>
                    <a:p>
                      <a:pPr marL="0" lvl="0" indent="0" algn="l" rtl="0">
                        <a:spcBef>
                          <a:spcPts val="0"/>
                        </a:spcBef>
                        <a:spcAft>
                          <a:spcPts val="0"/>
                        </a:spcAft>
                        <a:buNone/>
                      </a:pPr>
                      <a:r>
                        <a:rPr lang="en" sz="1100" b="1"/>
                        <a:t>   </a:t>
                      </a:r>
                      <a:endParaRPr sz="1100" b="1"/>
                    </a:p>
                    <a:p>
                      <a:pPr marL="0" lvl="0" indent="0" algn="l" rtl="0">
                        <a:spcBef>
                          <a:spcPts val="0"/>
                        </a:spcBef>
                        <a:spcAft>
                          <a:spcPts val="0"/>
                        </a:spcAft>
                        <a:buNone/>
                      </a:pPr>
                      <a:endParaRPr sz="1100" b="1"/>
                    </a:p>
                    <a:p>
                      <a:pPr marL="0" lvl="0" indent="0" algn="l" rtl="0">
                        <a:spcBef>
                          <a:spcPts val="0"/>
                        </a:spcBef>
                        <a:spcAft>
                          <a:spcPts val="0"/>
                        </a:spcAft>
                        <a:buNone/>
                      </a:pPr>
                      <a:r>
                        <a:rPr lang="en" sz="1100" b="1"/>
                        <a:t>      3 </a:t>
                      </a:r>
                      <a:endParaRPr sz="1100" b="1"/>
                    </a:p>
                  </a:txBody>
                  <a:tcPr marL="91425" marR="91425" marT="91425" marB="91425"/>
                </a:tc>
                <a:extLst>
                  <a:ext uri="{0D108BD9-81ED-4DB2-BD59-A6C34878D82A}">
                    <a16:rowId xmlns:a16="http://schemas.microsoft.com/office/drawing/2014/main" val="10001"/>
                  </a:ext>
                </a:extLst>
              </a:tr>
              <a:tr h="396225">
                <a:tc>
                  <a:txBody>
                    <a:bodyPr/>
                    <a:lstStyle/>
                    <a:p>
                      <a:pPr marL="0" lvl="0" indent="0" algn="l" rtl="0">
                        <a:lnSpc>
                          <a:spcPct val="115000"/>
                        </a:lnSpc>
                        <a:spcBef>
                          <a:spcPts val="1200"/>
                        </a:spcBef>
                        <a:spcAft>
                          <a:spcPts val="120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GLN 489</a:t>
                      </a:r>
                      <a:endParaRPr/>
                    </a:p>
                  </a:txBody>
                  <a:tcPr marL="91425" marR="91425" marT="91425" marB="91425"/>
                </a:tc>
                <a:tc>
                  <a:txBody>
                    <a:bodyPr/>
                    <a:lstStyle/>
                    <a:p>
                      <a:pPr marL="0" lvl="0" indent="0" algn="l" rtl="0">
                        <a:lnSpc>
                          <a:spcPct val="115000"/>
                        </a:lnSpc>
                        <a:spcBef>
                          <a:spcPts val="1200"/>
                        </a:spcBef>
                        <a:spcAft>
                          <a:spcPts val="120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NE2</a:t>
                      </a:r>
                      <a:endParaRPr/>
                    </a:p>
                  </a:txBody>
                  <a:tcPr marL="91425" marR="91425" marT="91425" marB="91425"/>
                </a:tc>
                <a:tc>
                  <a:txBody>
                    <a:bodyPr/>
                    <a:lstStyle/>
                    <a:p>
                      <a:pPr marL="0" lvl="0" indent="0" algn="l" rtl="0">
                        <a:lnSpc>
                          <a:spcPct val="115000"/>
                        </a:lnSpc>
                        <a:spcBef>
                          <a:spcPts val="1200"/>
                        </a:spcBef>
                        <a:spcAft>
                          <a:spcPts val="120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vMerge="1">
                  <a:txBody>
                    <a:bodyPr/>
                    <a:lstStyle/>
                    <a:p>
                      <a:endParaRPr lang="en-US"/>
                    </a:p>
                  </a:txBody>
                  <a:tcPr/>
                </a:tc>
                <a:tc>
                  <a:txBody>
                    <a:bodyPr/>
                    <a:lstStyle/>
                    <a:p>
                      <a:pPr marL="0" lvl="0" indent="0" algn="l" rtl="0">
                        <a:spcBef>
                          <a:spcPts val="0"/>
                        </a:spcBef>
                        <a:spcAft>
                          <a:spcPts val="0"/>
                        </a:spcAft>
                        <a:buNone/>
                      </a:pPr>
                      <a:r>
                        <a:rPr lang="en" sz="1100" b="1"/>
                        <a:t>2.59</a:t>
                      </a:r>
                      <a:endParaRPr sz="1100" b="1"/>
                    </a:p>
                  </a:txBody>
                  <a:tcPr marL="91425" marR="91425" marT="91425" marB="91425"/>
                </a:tc>
                <a:tc vMerge="1">
                  <a:txBody>
                    <a:bodyPr/>
                    <a:lstStyle/>
                    <a:p>
                      <a:endParaRPr lang="en-US"/>
                    </a:p>
                  </a:txBody>
                  <a:tcPr/>
                </a:tc>
                <a:extLst>
                  <a:ext uri="{0D108BD9-81ED-4DB2-BD59-A6C34878D82A}">
                    <a16:rowId xmlns:a16="http://schemas.microsoft.com/office/drawing/2014/main" val="10002"/>
                  </a:ext>
                </a:extLst>
              </a:tr>
              <a:tr h="396225">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PHE 490</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N</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vMerge="1">
                  <a:txBody>
                    <a:bodyPr/>
                    <a:lstStyle/>
                    <a:p>
                      <a:endParaRPr lang="en-US"/>
                    </a:p>
                  </a:txBody>
                  <a:tcPr/>
                </a:tc>
                <a:tc>
                  <a:txBody>
                    <a:bodyPr/>
                    <a:lstStyle/>
                    <a:p>
                      <a:pPr marL="0" lvl="0" indent="0" algn="l" rtl="0">
                        <a:spcBef>
                          <a:spcPts val="0"/>
                        </a:spcBef>
                        <a:spcAft>
                          <a:spcPts val="0"/>
                        </a:spcAft>
                        <a:buNone/>
                      </a:pPr>
                      <a:r>
                        <a:rPr lang="en" sz="1100" b="1"/>
                        <a:t>2.63</a:t>
                      </a:r>
                      <a:endParaRPr sz="1100" b="1"/>
                    </a:p>
                  </a:txBody>
                  <a:tcPr marL="91425" marR="91425" marT="91425" marB="91425"/>
                </a:tc>
                <a:tc v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9"/>
          <p:cNvSpPr txBox="1">
            <a:spLocks noGrp="1"/>
          </p:cNvSpPr>
          <p:nvPr>
            <p:ph type="body" idx="1"/>
          </p:nvPr>
        </p:nvSpPr>
        <p:spPr>
          <a:xfrm>
            <a:off x="0" y="0"/>
            <a:ext cx="9144000" cy="514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800"/>
              <a:buFont typeface="Arial"/>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p:txBody>
      </p:sp>
      <p:pic>
        <p:nvPicPr>
          <p:cNvPr id="415" name="Google Shape;415;p29"/>
          <p:cNvPicPr preferRelativeResize="0"/>
          <p:nvPr/>
        </p:nvPicPr>
        <p:blipFill rotWithShape="1">
          <a:blip r:embed="rId3">
            <a:alphaModFix/>
          </a:blip>
          <a:srcRect/>
          <a:stretch/>
        </p:blipFill>
        <p:spPr>
          <a:xfrm>
            <a:off x="7774775" y="0"/>
            <a:ext cx="1303975" cy="482950"/>
          </a:xfrm>
          <a:prstGeom prst="rect">
            <a:avLst/>
          </a:prstGeom>
          <a:noFill/>
          <a:ln>
            <a:noFill/>
          </a:ln>
        </p:spPr>
      </p:pic>
      <p:sp>
        <p:nvSpPr>
          <p:cNvPr id="416" name="Google Shape;416;p29"/>
          <p:cNvSpPr txBox="1">
            <a:spLocks noGrp="1"/>
          </p:cNvSpPr>
          <p:nvPr>
            <p:ph type="title"/>
          </p:nvPr>
        </p:nvSpPr>
        <p:spPr>
          <a:xfrm>
            <a:off x="0" y="0"/>
            <a:ext cx="5387400" cy="380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90000"/>
              <a:buFont typeface="Arial"/>
              <a:buNone/>
            </a:pPr>
            <a:r>
              <a:rPr lang="en" sz="2000" b="1">
                <a:latin typeface="Times New Roman"/>
                <a:ea typeface="Times New Roman"/>
                <a:cs typeface="Times New Roman"/>
                <a:sym typeface="Times New Roman"/>
              </a:rPr>
              <a:t>RESULTS</a:t>
            </a:r>
            <a:endParaRPr/>
          </a:p>
        </p:txBody>
      </p:sp>
      <p:sp>
        <p:nvSpPr>
          <p:cNvPr id="417" name="Google Shape;417;p29"/>
          <p:cNvSpPr txBox="1"/>
          <p:nvPr/>
        </p:nvSpPr>
        <p:spPr>
          <a:xfrm>
            <a:off x="0" y="482950"/>
            <a:ext cx="46080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TOOL: ArgusLab</a:t>
            </a:r>
            <a:endParaRPr sz="130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Nrf2 docked with </a:t>
            </a:r>
            <a:r>
              <a:rPr lang="en" sz="1200" b="1">
                <a:solidFill>
                  <a:schemeClr val="dk1"/>
                </a:solidFill>
              </a:rPr>
              <a:t>Myristic Acid</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600" b="1">
              <a:solidFill>
                <a:schemeClr val="dk1"/>
              </a:solidFill>
            </a:endParaRPr>
          </a:p>
          <a:p>
            <a:pPr marL="0" lvl="0" indent="0" algn="l" rtl="0">
              <a:spcBef>
                <a:spcPts val="1200"/>
              </a:spcBef>
              <a:spcAft>
                <a:spcPts val="0"/>
              </a:spcAft>
              <a:buNone/>
            </a:pPr>
            <a:endParaRPr sz="1800">
              <a:solidFill>
                <a:schemeClr val="dk2"/>
              </a:solidFill>
            </a:endParaRPr>
          </a:p>
        </p:txBody>
      </p:sp>
      <p:sp>
        <p:nvSpPr>
          <p:cNvPr id="418" name="Google Shape;418;p29"/>
          <p:cNvSpPr txBox="1"/>
          <p:nvPr/>
        </p:nvSpPr>
        <p:spPr>
          <a:xfrm>
            <a:off x="4419800" y="496963"/>
            <a:ext cx="4247400" cy="564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b="1">
                <a:solidFill>
                  <a:schemeClr val="dk1"/>
                </a:solidFill>
                <a:latin typeface="Times New Roman"/>
                <a:ea typeface="Times New Roman"/>
                <a:cs typeface="Times New Roman"/>
                <a:sym typeface="Times New Roman"/>
              </a:rPr>
              <a:t>TOOL :PYMOL </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b="1">
                <a:solidFill>
                  <a:schemeClr val="dk1"/>
                </a:solidFill>
                <a:latin typeface="Times New Roman"/>
                <a:ea typeface="Times New Roman"/>
                <a:cs typeface="Times New Roman"/>
                <a:sym typeface="Times New Roman"/>
              </a:rPr>
              <a:t>Visualisation of Docked complex</a:t>
            </a:r>
            <a:r>
              <a:rPr lang="en" sz="1100" b="1">
                <a:solidFill>
                  <a:schemeClr val="dk1"/>
                </a:solidFill>
                <a:latin typeface="Times New Roman"/>
                <a:ea typeface="Times New Roman"/>
                <a:cs typeface="Times New Roman"/>
                <a:sym typeface="Times New Roman"/>
              </a:rPr>
              <a:t> </a:t>
            </a:r>
            <a:endParaRPr sz="11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dk2"/>
              </a:solidFill>
            </a:endParaRPr>
          </a:p>
        </p:txBody>
      </p:sp>
      <p:graphicFrame>
        <p:nvGraphicFramePr>
          <p:cNvPr id="419" name="Google Shape;419;p29"/>
          <p:cNvGraphicFramePr/>
          <p:nvPr/>
        </p:nvGraphicFramePr>
        <p:xfrm>
          <a:off x="952500" y="3001550"/>
          <a:ext cx="7239000" cy="1740714"/>
        </p:xfrm>
        <a:graphic>
          <a:graphicData uri="http://schemas.openxmlformats.org/drawingml/2006/table">
            <a:tbl>
              <a:tblPr>
                <a:noFill/>
                <a:tableStyleId>{50F85F8B-C11A-4721-BBDE-9B50830666A7}</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96225">
                <a:tc gridSpan="2">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                              Nrf2</a:t>
                      </a:r>
                      <a:endParaRPr/>
                    </a:p>
                  </a:txBody>
                  <a:tcPr marL="91425" marR="91425" marT="91425" marB="91425"/>
                </a:tc>
                <a:tc hMerge="1">
                  <a:txBody>
                    <a:bodyPr/>
                    <a:lstStyle/>
                    <a:p>
                      <a:endParaRPr lang="en-US"/>
                    </a:p>
                  </a:txBody>
                  <a:tcPr/>
                </a:tc>
                <a:tc>
                  <a:txBody>
                    <a:bodyPr/>
                    <a:lstStyle/>
                    <a:p>
                      <a:pPr marL="0" lvl="0" indent="0" algn="l" rtl="0">
                        <a:lnSpc>
                          <a:spcPct val="115000"/>
                        </a:lnSpc>
                        <a:spcBef>
                          <a:spcPts val="1200"/>
                        </a:spcBef>
                        <a:spcAft>
                          <a:spcPts val="1200"/>
                        </a:spcAft>
                        <a:buNone/>
                      </a:pPr>
                      <a:r>
                        <a:rPr lang="en" sz="1200" b="1">
                          <a:solidFill>
                            <a:schemeClr val="dk1"/>
                          </a:solidFill>
                        </a:rPr>
                        <a:t>Myristic Acid</a:t>
                      </a:r>
                      <a:endParaRPr/>
                    </a:p>
                  </a:txBody>
                  <a:tcPr marL="91425" marR="91425" marT="91425" marB="91425"/>
                </a:tc>
                <a:tc>
                  <a:txBody>
                    <a:bodyPr/>
                    <a:lstStyle/>
                    <a:p>
                      <a:pPr marL="0" lvl="0" indent="0" algn="l" rtl="0">
                        <a:lnSpc>
                          <a:spcPct val="115000"/>
                        </a:lnSpc>
                        <a:spcBef>
                          <a:spcPts val="1200"/>
                        </a:spcBef>
                        <a:spcAft>
                          <a:spcPts val="1200"/>
                        </a:spcAft>
                        <a:buNone/>
                      </a:pPr>
                      <a:r>
                        <a:rPr lang="en" sz="1100" b="1">
                          <a:solidFill>
                            <a:schemeClr val="dk1"/>
                          </a:solidFill>
                        </a:rPr>
                        <a:t>Docking Score (Kcal/Mol)</a:t>
                      </a:r>
                      <a:endParaRPr/>
                    </a:p>
                  </a:txBody>
                  <a:tcPr marL="91425" marR="91425" marT="91425" marB="91425"/>
                </a:tc>
                <a:tc>
                  <a:txBody>
                    <a:bodyPr/>
                    <a:lstStyle/>
                    <a:p>
                      <a:pPr marL="0" lvl="0" indent="0" algn="l" rtl="0">
                        <a:spcBef>
                          <a:spcPts val="0"/>
                        </a:spcBef>
                        <a:spcAft>
                          <a:spcPts val="0"/>
                        </a:spcAft>
                        <a:buNone/>
                      </a:pPr>
                      <a:r>
                        <a:rPr lang="en" sz="1100" b="1">
                          <a:solidFill>
                            <a:schemeClr val="dk1"/>
                          </a:solidFill>
                        </a:rPr>
                        <a:t>Distance (Å)</a:t>
                      </a:r>
                      <a:endParaRPr/>
                    </a:p>
                  </a:txBody>
                  <a:tcPr marL="91425" marR="91425" marT="91425" marB="91425"/>
                </a:tc>
                <a:tc>
                  <a:txBody>
                    <a:bodyPr/>
                    <a:lstStyle/>
                    <a:p>
                      <a:pPr marL="0" lvl="0" indent="0" algn="l" rtl="0">
                        <a:lnSpc>
                          <a:spcPct val="115000"/>
                        </a:lnSpc>
                        <a:spcBef>
                          <a:spcPts val="1200"/>
                        </a:spcBef>
                        <a:spcAft>
                          <a:spcPts val="1200"/>
                        </a:spcAft>
                        <a:buNone/>
                      </a:pPr>
                      <a:r>
                        <a:rPr lang="en" sz="1100" b="1">
                          <a:solidFill>
                            <a:schemeClr val="dk1"/>
                          </a:solidFill>
                        </a:rPr>
                        <a:t>H-Bond</a:t>
                      </a:r>
                      <a:endParaRPr sz="1100" b="1">
                        <a:solidFill>
                          <a:schemeClr val="dk1"/>
                        </a:solidFill>
                      </a:endParaRPr>
                    </a:p>
                  </a:txBody>
                  <a:tcPr marL="91425" marR="91425" marT="91425" marB="91425"/>
                </a:tc>
                <a:extLst>
                  <a:ext uri="{0D108BD9-81ED-4DB2-BD59-A6C34878D82A}">
                    <a16:rowId xmlns:a16="http://schemas.microsoft.com/office/drawing/2014/main" val="10000"/>
                  </a:ext>
                </a:extLst>
              </a:tr>
              <a:tr h="396225">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VAL 478</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N</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rowSpan="3">
                  <a:txBody>
                    <a:bodyPr/>
                    <a:lstStyle/>
                    <a:p>
                      <a:pPr marL="0" lvl="0" indent="0" algn="l" rtl="0">
                        <a:lnSpc>
                          <a:spcPct val="115000"/>
                        </a:lnSpc>
                        <a:spcBef>
                          <a:spcPts val="1200"/>
                        </a:spcBef>
                        <a:spcAft>
                          <a:spcPts val="0"/>
                        </a:spcAft>
                        <a:buNone/>
                      </a:pPr>
                      <a:r>
                        <a:rPr lang="en" sz="1100" b="1">
                          <a:solidFill>
                            <a:schemeClr val="dk1"/>
                          </a:solidFill>
                        </a:rPr>
                        <a:t>       </a:t>
                      </a:r>
                      <a:endParaRPr sz="1100" b="1">
                        <a:solidFill>
                          <a:schemeClr val="dk1"/>
                        </a:solidFill>
                      </a:endParaRPr>
                    </a:p>
                    <a:p>
                      <a:pPr marL="0" lvl="0" indent="0" algn="l" rtl="0">
                        <a:lnSpc>
                          <a:spcPct val="115000"/>
                        </a:lnSpc>
                        <a:spcBef>
                          <a:spcPts val="1200"/>
                        </a:spcBef>
                        <a:spcAft>
                          <a:spcPts val="1200"/>
                        </a:spcAft>
                        <a:buNone/>
                      </a:pPr>
                      <a:r>
                        <a:rPr lang="en" sz="1100" b="1">
                          <a:solidFill>
                            <a:schemeClr val="dk1"/>
                          </a:solidFill>
                        </a:rPr>
                        <a:t>         -7.94</a:t>
                      </a:r>
                      <a:endParaRPr/>
                    </a:p>
                  </a:txBody>
                  <a:tcPr marL="91425" marR="91425" marT="91425" marB="91425"/>
                </a:tc>
                <a:tc>
                  <a:txBody>
                    <a:bodyPr/>
                    <a:lstStyle/>
                    <a:p>
                      <a:pPr marL="0" lvl="0" indent="0" algn="l" rtl="0">
                        <a:spcBef>
                          <a:spcPts val="0"/>
                        </a:spcBef>
                        <a:spcAft>
                          <a:spcPts val="0"/>
                        </a:spcAft>
                        <a:buNone/>
                      </a:pPr>
                      <a:r>
                        <a:rPr lang="en" sz="1100" b="1"/>
                        <a:t>2.59</a:t>
                      </a:r>
                      <a:endParaRPr sz="1100" b="1"/>
                    </a:p>
                  </a:txBody>
                  <a:tcPr marL="91425" marR="91425" marT="91425" marB="91425"/>
                </a:tc>
                <a:tc rowSpan="3">
                  <a:txBody>
                    <a:bodyPr/>
                    <a:lstStyle/>
                    <a:p>
                      <a:pPr marL="0" lvl="0" indent="0" algn="l" rtl="0">
                        <a:spcBef>
                          <a:spcPts val="0"/>
                        </a:spcBef>
                        <a:spcAft>
                          <a:spcPts val="0"/>
                        </a:spcAft>
                        <a:buNone/>
                      </a:pPr>
                      <a:r>
                        <a:rPr lang="en" sz="1100" b="1"/>
                        <a:t>   </a:t>
                      </a:r>
                      <a:endParaRPr sz="1100" b="1"/>
                    </a:p>
                    <a:p>
                      <a:pPr marL="0" lvl="0" indent="0" algn="l" rtl="0">
                        <a:spcBef>
                          <a:spcPts val="0"/>
                        </a:spcBef>
                        <a:spcAft>
                          <a:spcPts val="0"/>
                        </a:spcAft>
                        <a:buNone/>
                      </a:pPr>
                      <a:endParaRPr sz="1100" b="1"/>
                    </a:p>
                    <a:p>
                      <a:pPr marL="0" lvl="0" indent="0" algn="l" rtl="0">
                        <a:spcBef>
                          <a:spcPts val="0"/>
                        </a:spcBef>
                        <a:spcAft>
                          <a:spcPts val="0"/>
                        </a:spcAft>
                        <a:buNone/>
                      </a:pPr>
                      <a:r>
                        <a:rPr lang="en" sz="1100" b="1"/>
                        <a:t>      3 </a:t>
                      </a:r>
                      <a:endParaRPr sz="1100" b="1"/>
                    </a:p>
                  </a:txBody>
                  <a:tcPr marL="91425" marR="91425" marT="91425" marB="91425"/>
                </a:tc>
                <a:extLst>
                  <a:ext uri="{0D108BD9-81ED-4DB2-BD59-A6C34878D82A}">
                    <a16:rowId xmlns:a16="http://schemas.microsoft.com/office/drawing/2014/main" val="10001"/>
                  </a:ext>
                </a:extLst>
              </a:tr>
              <a:tr h="396225">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AR 502</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NH2</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vMerge="1">
                  <a:txBody>
                    <a:bodyPr/>
                    <a:lstStyle/>
                    <a:p>
                      <a:endParaRPr lang="en-US"/>
                    </a:p>
                  </a:txBody>
                  <a:tcPr/>
                </a:tc>
                <a:tc>
                  <a:txBody>
                    <a:bodyPr/>
                    <a:lstStyle/>
                    <a:p>
                      <a:pPr marL="0" lvl="0" indent="0" algn="l" rtl="0">
                        <a:spcBef>
                          <a:spcPts val="0"/>
                        </a:spcBef>
                        <a:spcAft>
                          <a:spcPts val="0"/>
                        </a:spcAft>
                        <a:buNone/>
                      </a:pPr>
                      <a:r>
                        <a:rPr lang="en" sz="1100" b="1"/>
                        <a:t>2.90</a:t>
                      </a:r>
                      <a:endParaRPr sz="1100" b="1"/>
                    </a:p>
                  </a:txBody>
                  <a:tcPr marL="91425" marR="91425" marT="91425" marB="91425"/>
                </a:tc>
                <a:tc vMerge="1">
                  <a:txBody>
                    <a:bodyPr/>
                    <a:lstStyle/>
                    <a:p>
                      <a:endParaRPr lang="en-US"/>
                    </a:p>
                  </a:txBody>
                  <a:tcPr/>
                </a:tc>
                <a:extLst>
                  <a:ext uri="{0D108BD9-81ED-4DB2-BD59-A6C34878D82A}">
                    <a16:rowId xmlns:a16="http://schemas.microsoft.com/office/drawing/2014/main" val="10002"/>
                  </a:ext>
                </a:extLst>
              </a:tr>
              <a:tr h="396225">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LYS 506</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NZ</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vMerge="1">
                  <a:txBody>
                    <a:bodyPr/>
                    <a:lstStyle/>
                    <a:p>
                      <a:endParaRPr lang="en-US"/>
                    </a:p>
                  </a:txBody>
                  <a:tcPr/>
                </a:tc>
                <a:tc>
                  <a:txBody>
                    <a:bodyPr/>
                    <a:lstStyle/>
                    <a:p>
                      <a:pPr marL="0" lvl="0" indent="0" algn="l" rtl="0">
                        <a:spcBef>
                          <a:spcPts val="0"/>
                        </a:spcBef>
                        <a:spcAft>
                          <a:spcPts val="0"/>
                        </a:spcAft>
                        <a:buNone/>
                      </a:pPr>
                      <a:r>
                        <a:rPr lang="en" sz="1100" b="1"/>
                        <a:t>2.95</a:t>
                      </a:r>
                      <a:endParaRPr sz="1100" b="1"/>
                    </a:p>
                  </a:txBody>
                  <a:tcPr marL="91425" marR="91425" marT="91425" marB="91425"/>
                </a:tc>
                <a:tc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420" name="Google Shape;420;p29"/>
          <p:cNvPicPr preferRelativeResize="0"/>
          <p:nvPr/>
        </p:nvPicPr>
        <p:blipFill rotWithShape="1">
          <a:blip r:embed="rId4">
            <a:alphaModFix/>
          </a:blip>
          <a:srcRect l="49139" t="16942" r="24503" b="23547"/>
          <a:stretch/>
        </p:blipFill>
        <p:spPr>
          <a:xfrm>
            <a:off x="0" y="1263269"/>
            <a:ext cx="4354950" cy="1536575"/>
          </a:xfrm>
          <a:prstGeom prst="rect">
            <a:avLst/>
          </a:prstGeom>
          <a:noFill/>
          <a:ln>
            <a:noFill/>
          </a:ln>
        </p:spPr>
      </p:pic>
      <p:pic>
        <p:nvPicPr>
          <p:cNvPr id="421" name="Google Shape;421;p29"/>
          <p:cNvPicPr preferRelativeResize="0"/>
          <p:nvPr/>
        </p:nvPicPr>
        <p:blipFill>
          <a:blip r:embed="rId5">
            <a:alphaModFix/>
          </a:blip>
          <a:stretch>
            <a:fillRect/>
          </a:stretch>
        </p:blipFill>
        <p:spPr>
          <a:xfrm>
            <a:off x="4419800" y="1364122"/>
            <a:ext cx="4724200" cy="1536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0"/>
          <p:cNvSpPr txBox="1">
            <a:spLocks noGrp="1"/>
          </p:cNvSpPr>
          <p:nvPr>
            <p:ph type="body" idx="1"/>
          </p:nvPr>
        </p:nvSpPr>
        <p:spPr>
          <a:xfrm>
            <a:off x="0" y="0"/>
            <a:ext cx="9144000" cy="514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800"/>
              <a:buFont typeface="Arial"/>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p:txBody>
      </p:sp>
      <p:pic>
        <p:nvPicPr>
          <p:cNvPr id="427" name="Google Shape;427;p30"/>
          <p:cNvPicPr preferRelativeResize="0"/>
          <p:nvPr/>
        </p:nvPicPr>
        <p:blipFill rotWithShape="1">
          <a:blip r:embed="rId3">
            <a:alphaModFix/>
          </a:blip>
          <a:srcRect/>
          <a:stretch/>
        </p:blipFill>
        <p:spPr>
          <a:xfrm>
            <a:off x="7774775" y="0"/>
            <a:ext cx="1303975" cy="482950"/>
          </a:xfrm>
          <a:prstGeom prst="rect">
            <a:avLst/>
          </a:prstGeom>
          <a:noFill/>
          <a:ln>
            <a:noFill/>
          </a:ln>
        </p:spPr>
      </p:pic>
      <p:sp>
        <p:nvSpPr>
          <p:cNvPr id="428" name="Google Shape;428;p30"/>
          <p:cNvSpPr txBox="1">
            <a:spLocks noGrp="1"/>
          </p:cNvSpPr>
          <p:nvPr>
            <p:ph type="title"/>
          </p:nvPr>
        </p:nvSpPr>
        <p:spPr>
          <a:xfrm>
            <a:off x="0" y="0"/>
            <a:ext cx="5387400" cy="380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90000"/>
              <a:buFont typeface="Arial"/>
              <a:buNone/>
            </a:pPr>
            <a:r>
              <a:rPr lang="en" sz="2000" b="1">
                <a:latin typeface="Times New Roman"/>
                <a:ea typeface="Times New Roman"/>
                <a:cs typeface="Times New Roman"/>
                <a:sym typeface="Times New Roman"/>
              </a:rPr>
              <a:t>RESULTS</a:t>
            </a:r>
            <a:endParaRPr/>
          </a:p>
        </p:txBody>
      </p:sp>
      <p:sp>
        <p:nvSpPr>
          <p:cNvPr id="429" name="Google Shape;429;p30"/>
          <p:cNvSpPr txBox="1"/>
          <p:nvPr/>
        </p:nvSpPr>
        <p:spPr>
          <a:xfrm>
            <a:off x="0" y="482950"/>
            <a:ext cx="46080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TOOL: ArgusLab</a:t>
            </a:r>
            <a:endParaRPr sz="130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MurA docked with </a:t>
            </a:r>
            <a:r>
              <a:rPr lang="en" sz="1200" b="1">
                <a:solidFill>
                  <a:schemeClr val="dk1"/>
                </a:solidFill>
              </a:rPr>
              <a:t>Carbanilic Acid</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600" b="1">
              <a:solidFill>
                <a:schemeClr val="dk1"/>
              </a:solidFill>
            </a:endParaRPr>
          </a:p>
          <a:p>
            <a:pPr marL="0" lvl="0" indent="0" algn="l" rtl="0">
              <a:spcBef>
                <a:spcPts val="1200"/>
              </a:spcBef>
              <a:spcAft>
                <a:spcPts val="0"/>
              </a:spcAft>
              <a:buNone/>
            </a:pPr>
            <a:endParaRPr sz="1800">
              <a:solidFill>
                <a:schemeClr val="dk2"/>
              </a:solidFill>
            </a:endParaRPr>
          </a:p>
        </p:txBody>
      </p:sp>
      <p:sp>
        <p:nvSpPr>
          <p:cNvPr id="430" name="Google Shape;430;p30"/>
          <p:cNvSpPr txBox="1"/>
          <p:nvPr/>
        </p:nvSpPr>
        <p:spPr>
          <a:xfrm>
            <a:off x="4419800" y="496963"/>
            <a:ext cx="4247400" cy="564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b="1">
                <a:solidFill>
                  <a:schemeClr val="dk1"/>
                </a:solidFill>
                <a:latin typeface="Times New Roman"/>
                <a:ea typeface="Times New Roman"/>
                <a:cs typeface="Times New Roman"/>
                <a:sym typeface="Times New Roman"/>
              </a:rPr>
              <a:t>TOOL :PYMOL </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b="1">
                <a:solidFill>
                  <a:schemeClr val="dk1"/>
                </a:solidFill>
                <a:latin typeface="Times New Roman"/>
                <a:ea typeface="Times New Roman"/>
                <a:cs typeface="Times New Roman"/>
                <a:sym typeface="Times New Roman"/>
              </a:rPr>
              <a:t>Visualisation of Docked complex</a:t>
            </a:r>
            <a:r>
              <a:rPr lang="en" sz="1100" b="1">
                <a:solidFill>
                  <a:schemeClr val="dk1"/>
                </a:solidFill>
                <a:latin typeface="Times New Roman"/>
                <a:ea typeface="Times New Roman"/>
                <a:cs typeface="Times New Roman"/>
                <a:sym typeface="Times New Roman"/>
              </a:rPr>
              <a:t> </a:t>
            </a:r>
            <a:endParaRPr sz="11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dk2"/>
              </a:solidFill>
            </a:endParaRPr>
          </a:p>
        </p:txBody>
      </p:sp>
      <p:graphicFrame>
        <p:nvGraphicFramePr>
          <p:cNvPr id="431" name="Google Shape;431;p30"/>
          <p:cNvGraphicFramePr/>
          <p:nvPr/>
        </p:nvGraphicFramePr>
        <p:xfrm>
          <a:off x="667650" y="3001550"/>
          <a:ext cx="7523850" cy="1774306"/>
        </p:xfrm>
        <a:graphic>
          <a:graphicData uri="http://schemas.openxmlformats.org/drawingml/2006/table">
            <a:tbl>
              <a:tblPr>
                <a:noFill/>
                <a:tableStyleId>{50F85F8B-C11A-4721-BBDE-9B50830666A7}</a:tableStyleId>
              </a:tblPr>
              <a:tblGrid>
                <a:gridCol w="1253975">
                  <a:extLst>
                    <a:ext uri="{9D8B030D-6E8A-4147-A177-3AD203B41FA5}">
                      <a16:colId xmlns:a16="http://schemas.microsoft.com/office/drawing/2014/main" val="20000"/>
                    </a:ext>
                  </a:extLst>
                </a:gridCol>
                <a:gridCol w="1253975">
                  <a:extLst>
                    <a:ext uri="{9D8B030D-6E8A-4147-A177-3AD203B41FA5}">
                      <a16:colId xmlns:a16="http://schemas.microsoft.com/office/drawing/2014/main" val="20001"/>
                    </a:ext>
                  </a:extLst>
                </a:gridCol>
                <a:gridCol w="1253975">
                  <a:extLst>
                    <a:ext uri="{9D8B030D-6E8A-4147-A177-3AD203B41FA5}">
                      <a16:colId xmlns:a16="http://schemas.microsoft.com/office/drawing/2014/main" val="20002"/>
                    </a:ext>
                  </a:extLst>
                </a:gridCol>
                <a:gridCol w="1253975">
                  <a:extLst>
                    <a:ext uri="{9D8B030D-6E8A-4147-A177-3AD203B41FA5}">
                      <a16:colId xmlns:a16="http://schemas.microsoft.com/office/drawing/2014/main" val="20003"/>
                    </a:ext>
                  </a:extLst>
                </a:gridCol>
                <a:gridCol w="1253975">
                  <a:extLst>
                    <a:ext uri="{9D8B030D-6E8A-4147-A177-3AD203B41FA5}">
                      <a16:colId xmlns:a16="http://schemas.microsoft.com/office/drawing/2014/main" val="20004"/>
                    </a:ext>
                  </a:extLst>
                </a:gridCol>
                <a:gridCol w="1253975">
                  <a:extLst>
                    <a:ext uri="{9D8B030D-6E8A-4147-A177-3AD203B41FA5}">
                      <a16:colId xmlns:a16="http://schemas.microsoft.com/office/drawing/2014/main" val="20005"/>
                    </a:ext>
                  </a:extLst>
                </a:gridCol>
              </a:tblGrid>
              <a:tr h="396225">
                <a:tc gridSpan="2">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                              MurA</a:t>
                      </a:r>
                      <a:endParaRPr/>
                    </a:p>
                  </a:txBody>
                  <a:tcPr marL="91425" marR="91425" marT="91425" marB="91425"/>
                </a:tc>
                <a:tc hMerge="1">
                  <a:txBody>
                    <a:bodyPr/>
                    <a:lstStyle/>
                    <a:p>
                      <a:endParaRPr lang="en-US"/>
                    </a:p>
                  </a:txBody>
                  <a:tcPr/>
                </a:tc>
                <a:tc>
                  <a:txBody>
                    <a:bodyPr/>
                    <a:lstStyle/>
                    <a:p>
                      <a:pPr marL="0" lvl="0" indent="0" algn="l" rtl="0">
                        <a:lnSpc>
                          <a:spcPct val="115000"/>
                        </a:lnSpc>
                        <a:spcBef>
                          <a:spcPts val="1200"/>
                        </a:spcBef>
                        <a:spcAft>
                          <a:spcPts val="1200"/>
                        </a:spcAft>
                        <a:buNone/>
                      </a:pPr>
                      <a:r>
                        <a:rPr lang="en" sz="1200" b="1">
                          <a:solidFill>
                            <a:schemeClr val="dk1"/>
                          </a:solidFill>
                        </a:rPr>
                        <a:t>Carbanilic Acid</a:t>
                      </a:r>
                      <a:endParaRPr/>
                    </a:p>
                  </a:txBody>
                  <a:tcPr marL="91425" marR="91425" marT="91425" marB="91425"/>
                </a:tc>
                <a:tc>
                  <a:txBody>
                    <a:bodyPr/>
                    <a:lstStyle/>
                    <a:p>
                      <a:pPr marL="0" lvl="0" indent="0" algn="l" rtl="0">
                        <a:lnSpc>
                          <a:spcPct val="115000"/>
                        </a:lnSpc>
                        <a:spcBef>
                          <a:spcPts val="1200"/>
                        </a:spcBef>
                        <a:spcAft>
                          <a:spcPts val="1200"/>
                        </a:spcAft>
                        <a:buNone/>
                      </a:pPr>
                      <a:r>
                        <a:rPr lang="en" sz="1100" b="1">
                          <a:solidFill>
                            <a:schemeClr val="dk1"/>
                          </a:solidFill>
                        </a:rPr>
                        <a:t>Docking Score (Kcal/Mol)</a:t>
                      </a:r>
                      <a:endParaRPr/>
                    </a:p>
                  </a:txBody>
                  <a:tcPr marL="91425" marR="91425" marT="91425" marB="91425"/>
                </a:tc>
                <a:tc>
                  <a:txBody>
                    <a:bodyPr/>
                    <a:lstStyle/>
                    <a:p>
                      <a:pPr marL="0" lvl="0" indent="0" algn="l" rtl="0">
                        <a:spcBef>
                          <a:spcPts val="0"/>
                        </a:spcBef>
                        <a:spcAft>
                          <a:spcPts val="0"/>
                        </a:spcAft>
                        <a:buNone/>
                      </a:pPr>
                      <a:r>
                        <a:rPr lang="en" sz="1100" b="1">
                          <a:solidFill>
                            <a:schemeClr val="dk1"/>
                          </a:solidFill>
                        </a:rPr>
                        <a:t>Distance (Å)</a:t>
                      </a:r>
                      <a:endParaRPr/>
                    </a:p>
                  </a:txBody>
                  <a:tcPr marL="91425" marR="91425" marT="91425" marB="91425"/>
                </a:tc>
                <a:tc>
                  <a:txBody>
                    <a:bodyPr/>
                    <a:lstStyle/>
                    <a:p>
                      <a:pPr marL="0" lvl="0" indent="0" algn="l" rtl="0">
                        <a:lnSpc>
                          <a:spcPct val="115000"/>
                        </a:lnSpc>
                        <a:spcBef>
                          <a:spcPts val="1200"/>
                        </a:spcBef>
                        <a:spcAft>
                          <a:spcPts val="1200"/>
                        </a:spcAft>
                        <a:buNone/>
                      </a:pPr>
                      <a:r>
                        <a:rPr lang="en" sz="1100" b="1">
                          <a:solidFill>
                            <a:schemeClr val="dk1"/>
                          </a:solidFill>
                        </a:rPr>
                        <a:t>H-Bond</a:t>
                      </a:r>
                      <a:endParaRPr sz="1100" b="1">
                        <a:solidFill>
                          <a:schemeClr val="dk1"/>
                        </a:solidFill>
                      </a:endParaRPr>
                    </a:p>
                  </a:txBody>
                  <a:tcPr marL="91425" marR="91425" marT="91425" marB="91425"/>
                </a:tc>
                <a:extLst>
                  <a:ext uri="{0D108BD9-81ED-4DB2-BD59-A6C34878D82A}">
                    <a16:rowId xmlns:a16="http://schemas.microsoft.com/office/drawing/2014/main" val="10000"/>
                  </a:ext>
                </a:extLst>
              </a:tr>
              <a:tr h="396225">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Arg 120</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NH2</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rowSpan="3">
                  <a:txBody>
                    <a:bodyPr/>
                    <a:lstStyle/>
                    <a:p>
                      <a:pPr marL="0" lvl="0" indent="0" algn="l" rtl="0">
                        <a:lnSpc>
                          <a:spcPct val="115000"/>
                        </a:lnSpc>
                        <a:spcBef>
                          <a:spcPts val="1200"/>
                        </a:spcBef>
                        <a:spcAft>
                          <a:spcPts val="0"/>
                        </a:spcAft>
                        <a:buNone/>
                      </a:pPr>
                      <a:r>
                        <a:rPr lang="en" sz="1100" b="1">
                          <a:solidFill>
                            <a:schemeClr val="dk1"/>
                          </a:solidFill>
                        </a:rPr>
                        <a:t>       </a:t>
                      </a:r>
                      <a:endParaRPr sz="1100" b="1">
                        <a:solidFill>
                          <a:schemeClr val="dk1"/>
                        </a:solidFill>
                      </a:endParaRPr>
                    </a:p>
                    <a:p>
                      <a:pPr marL="0" lvl="0" indent="0" algn="l" rtl="0">
                        <a:lnSpc>
                          <a:spcPct val="115000"/>
                        </a:lnSpc>
                        <a:spcBef>
                          <a:spcPts val="1200"/>
                        </a:spcBef>
                        <a:spcAft>
                          <a:spcPts val="1200"/>
                        </a:spcAft>
                        <a:buNone/>
                      </a:pPr>
                      <a:r>
                        <a:rPr lang="en" sz="1100" b="1">
                          <a:solidFill>
                            <a:schemeClr val="dk1"/>
                          </a:solidFill>
                        </a:rPr>
                        <a:t>         -7.87</a:t>
                      </a:r>
                      <a:endParaRPr/>
                    </a:p>
                  </a:txBody>
                  <a:tcPr marL="91425" marR="91425" marT="91425" marB="91425"/>
                </a:tc>
                <a:tc>
                  <a:txBody>
                    <a:bodyPr/>
                    <a:lstStyle/>
                    <a:p>
                      <a:pPr marL="0" lvl="0" indent="0" algn="l" rtl="0">
                        <a:spcBef>
                          <a:spcPts val="0"/>
                        </a:spcBef>
                        <a:spcAft>
                          <a:spcPts val="0"/>
                        </a:spcAft>
                        <a:buNone/>
                      </a:pPr>
                      <a:r>
                        <a:rPr lang="en" sz="1100" b="1"/>
                        <a:t>2.76</a:t>
                      </a:r>
                      <a:endParaRPr sz="1100" b="1"/>
                    </a:p>
                  </a:txBody>
                  <a:tcPr marL="91425" marR="91425" marT="91425" marB="91425"/>
                </a:tc>
                <a:tc rowSpan="3">
                  <a:txBody>
                    <a:bodyPr/>
                    <a:lstStyle/>
                    <a:p>
                      <a:pPr marL="0" lvl="0" indent="0" algn="l" rtl="0">
                        <a:spcBef>
                          <a:spcPts val="0"/>
                        </a:spcBef>
                        <a:spcAft>
                          <a:spcPts val="0"/>
                        </a:spcAft>
                        <a:buNone/>
                      </a:pPr>
                      <a:r>
                        <a:rPr lang="en" sz="1100" b="1"/>
                        <a:t>   </a:t>
                      </a:r>
                      <a:endParaRPr sz="1100" b="1"/>
                    </a:p>
                    <a:p>
                      <a:pPr marL="0" lvl="0" indent="0" algn="l" rtl="0">
                        <a:spcBef>
                          <a:spcPts val="0"/>
                        </a:spcBef>
                        <a:spcAft>
                          <a:spcPts val="0"/>
                        </a:spcAft>
                        <a:buNone/>
                      </a:pPr>
                      <a:endParaRPr sz="1100" b="1"/>
                    </a:p>
                    <a:p>
                      <a:pPr marL="0" lvl="0" indent="0" algn="l" rtl="0">
                        <a:spcBef>
                          <a:spcPts val="0"/>
                        </a:spcBef>
                        <a:spcAft>
                          <a:spcPts val="0"/>
                        </a:spcAft>
                        <a:buNone/>
                      </a:pPr>
                      <a:r>
                        <a:rPr lang="en" sz="1100" b="1"/>
                        <a:t>      3 </a:t>
                      </a:r>
                      <a:endParaRPr sz="1100" b="1"/>
                    </a:p>
                  </a:txBody>
                  <a:tcPr marL="91425" marR="91425" marT="91425" marB="91425"/>
                </a:tc>
                <a:extLst>
                  <a:ext uri="{0D108BD9-81ED-4DB2-BD59-A6C34878D82A}">
                    <a16:rowId xmlns:a16="http://schemas.microsoft.com/office/drawing/2014/main" val="10001"/>
                  </a:ext>
                </a:extLst>
              </a:tr>
              <a:tr h="396225">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Lys 22</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NZ</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vMerge="1">
                  <a:txBody>
                    <a:bodyPr/>
                    <a:lstStyle/>
                    <a:p>
                      <a:endParaRPr lang="en-US"/>
                    </a:p>
                  </a:txBody>
                  <a:tcPr/>
                </a:tc>
                <a:tc>
                  <a:txBody>
                    <a:bodyPr/>
                    <a:lstStyle/>
                    <a:p>
                      <a:pPr marL="0" lvl="0" indent="0" algn="l" rtl="0">
                        <a:spcBef>
                          <a:spcPts val="0"/>
                        </a:spcBef>
                        <a:spcAft>
                          <a:spcPts val="0"/>
                        </a:spcAft>
                        <a:buNone/>
                      </a:pPr>
                      <a:r>
                        <a:rPr lang="en" sz="1100" b="1"/>
                        <a:t>2.96</a:t>
                      </a:r>
                      <a:endParaRPr sz="1100" b="1"/>
                    </a:p>
                  </a:txBody>
                  <a:tcPr marL="91425" marR="91425" marT="91425" marB="91425"/>
                </a:tc>
                <a:tc vMerge="1">
                  <a:txBody>
                    <a:bodyPr/>
                    <a:lstStyle/>
                    <a:p>
                      <a:endParaRPr lang="en-US"/>
                    </a:p>
                  </a:txBody>
                  <a:tcPr/>
                </a:tc>
                <a:extLst>
                  <a:ext uri="{0D108BD9-81ED-4DB2-BD59-A6C34878D82A}">
                    <a16:rowId xmlns:a16="http://schemas.microsoft.com/office/drawing/2014/main" val="10002"/>
                  </a:ext>
                </a:extLst>
              </a:tr>
              <a:tr h="396225">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Asn 23</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CG</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vMerge="1">
                  <a:txBody>
                    <a:bodyPr/>
                    <a:lstStyle/>
                    <a:p>
                      <a:endParaRPr lang="en-US"/>
                    </a:p>
                  </a:txBody>
                  <a:tcPr/>
                </a:tc>
                <a:tc>
                  <a:txBody>
                    <a:bodyPr/>
                    <a:lstStyle/>
                    <a:p>
                      <a:pPr marL="0" lvl="0" indent="0" algn="l" rtl="0">
                        <a:spcBef>
                          <a:spcPts val="0"/>
                        </a:spcBef>
                        <a:spcAft>
                          <a:spcPts val="0"/>
                        </a:spcAft>
                        <a:buNone/>
                      </a:pPr>
                      <a:r>
                        <a:rPr lang="en" sz="1100" b="1"/>
                        <a:t>3.00</a:t>
                      </a:r>
                      <a:endParaRPr sz="1100" b="1"/>
                    </a:p>
                  </a:txBody>
                  <a:tcPr marL="91425" marR="91425" marT="91425" marB="91425"/>
                </a:tc>
                <a:tc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432" name="Google Shape;432;p30"/>
          <p:cNvPicPr preferRelativeResize="0"/>
          <p:nvPr/>
        </p:nvPicPr>
        <p:blipFill rotWithShape="1">
          <a:blip r:embed="rId4">
            <a:alphaModFix/>
          </a:blip>
          <a:srcRect l="49379" t="23731" r="25507" b="30061"/>
          <a:stretch/>
        </p:blipFill>
        <p:spPr>
          <a:xfrm>
            <a:off x="50913" y="1347988"/>
            <a:ext cx="4419800" cy="1536575"/>
          </a:xfrm>
          <a:prstGeom prst="rect">
            <a:avLst/>
          </a:prstGeom>
          <a:noFill/>
          <a:ln>
            <a:noFill/>
          </a:ln>
        </p:spPr>
      </p:pic>
      <p:pic>
        <p:nvPicPr>
          <p:cNvPr id="433" name="Google Shape;433;p30"/>
          <p:cNvPicPr preferRelativeResize="0"/>
          <p:nvPr/>
        </p:nvPicPr>
        <p:blipFill>
          <a:blip r:embed="rId5">
            <a:alphaModFix/>
          </a:blip>
          <a:stretch>
            <a:fillRect/>
          </a:stretch>
        </p:blipFill>
        <p:spPr>
          <a:xfrm>
            <a:off x="4521626" y="1385838"/>
            <a:ext cx="4608000" cy="1498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2785542" y="282225"/>
            <a:ext cx="2808000" cy="5781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Clr>
                <a:schemeClr val="dk1"/>
              </a:buClr>
              <a:buSzPts val="2400"/>
              <a:buNone/>
            </a:pPr>
            <a:r>
              <a:rPr lang="en" sz="2300" b="1">
                <a:latin typeface="Times New Roman"/>
                <a:ea typeface="Times New Roman"/>
                <a:cs typeface="Times New Roman"/>
                <a:sym typeface="Times New Roman"/>
              </a:rPr>
              <a:t>INTRODUCTION</a:t>
            </a:r>
            <a:endParaRPr sz="2300" b="1">
              <a:latin typeface="Times New Roman"/>
              <a:ea typeface="Times New Roman"/>
              <a:cs typeface="Times New Roman"/>
              <a:sym typeface="Times New Roman"/>
            </a:endParaRPr>
          </a:p>
        </p:txBody>
      </p:sp>
      <p:pic>
        <p:nvPicPr>
          <p:cNvPr id="59" name="Google Shape;59;p13"/>
          <p:cNvPicPr preferRelativeResize="0"/>
          <p:nvPr/>
        </p:nvPicPr>
        <p:blipFill rotWithShape="1">
          <a:blip r:embed="rId3">
            <a:alphaModFix/>
          </a:blip>
          <a:srcRect/>
          <a:stretch/>
        </p:blipFill>
        <p:spPr>
          <a:xfrm>
            <a:off x="7334925" y="182675"/>
            <a:ext cx="1539400" cy="777200"/>
          </a:xfrm>
          <a:prstGeom prst="rect">
            <a:avLst/>
          </a:prstGeom>
          <a:noFill/>
          <a:ln>
            <a:noFill/>
          </a:ln>
        </p:spPr>
      </p:pic>
      <p:sp>
        <p:nvSpPr>
          <p:cNvPr id="60" name="Google Shape;60;p13"/>
          <p:cNvSpPr/>
          <p:nvPr/>
        </p:nvSpPr>
        <p:spPr>
          <a:xfrm>
            <a:off x="0" y="0"/>
            <a:ext cx="9218700" cy="52359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1" name="Google Shape;61;p13" title="Blue Orange Modern Meditation Health Infographic.jpg"/>
          <p:cNvPicPr preferRelativeResize="0"/>
          <p:nvPr/>
        </p:nvPicPr>
        <p:blipFill>
          <a:blip r:embed="rId4">
            <a:alphaModFix/>
          </a:blip>
          <a:stretch>
            <a:fillRect/>
          </a:stretch>
        </p:blipFill>
        <p:spPr>
          <a:xfrm>
            <a:off x="0" y="0"/>
            <a:ext cx="1793676" cy="5235900"/>
          </a:xfrm>
          <a:prstGeom prst="rect">
            <a:avLst/>
          </a:prstGeom>
          <a:noFill/>
          <a:ln>
            <a:noFill/>
          </a:ln>
        </p:spPr>
      </p:pic>
      <p:pic>
        <p:nvPicPr>
          <p:cNvPr id="62" name="Google Shape;62;p13" title="Soft Green Simple Marketing Strategies for Small Businesses Graph.png"/>
          <p:cNvPicPr preferRelativeResize="0"/>
          <p:nvPr/>
        </p:nvPicPr>
        <p:blipFill>
          <a:blip r:embed="rId5">
            <a:alphaModFix/>
          </a:blip>
          <a:stretch>
            <a:fillRect/>
          </a:stretch>
        </p:blipFill>
        <p:spPr>
          <a:xfrm>
            <a:off x="1766475" y="800650"/>
            <a:ext cx="2617050" cy="2106000"/>
          </a:xfrm>
          <a:prstGeom prst="rect">
            <a:avLst/>
          </a:prstGeom>
          <a:noFill/>
          <a:ln w="25400" cap="flat" cmpd="sng">
            <a:solidFill>
              <a:schemeClr val="lt1"/>
            </a:solidFill>
            <a:prstDash val="solid"/>
            <a:round/>
            <a:headEnd type="none" w="sm" len="sm"/>
            <a:tailEnd type="none" w="sm" len="sm"/>
          </a:ln>
        </p:spPr>
      </p:pic>
      <p:pic>
        <p:nvPicPr>
          <p:cNvPr id="63" name="Google Shape;63;p13" title="White Colorful Modern Diagram Graph.png"/>
          <p:cNvPicPr preferRelativeResize="0"/>
          <p:nvPr/>
        </p:nvPicPr>
        <p:blipFill>
          <a:blip r:embed="rId6">
            <a:alphaModFix/>
          </a:blip>
          <a:stretch>
            <a:fillRect/>
          </a:stretch>
        </p:blipFill>
        <p:spPr>
          <a:xfrm>
            <a:off x="6825124" y="860325"/>
            <a:ext cx="2333251" cy="2269549"/>
          </a:xfrm>
          <a:prstGeom prst="rect">
            <a:avLst/>
          </a:prstGeom>
          <a:noFill/>
          <a:ln w="25400" cap="flat" cmpd="sng">
            <a:solidFill>
              <a:schemeClr val="lt1"/>
            </a:solidFill>
            <a:prstDash val="solid"/>
            <a:round/>
            <a:headEnd type="none" w="sm" len="sm"/>
            <a:tailEnd type="none" w="sm" len="sm"/>
          </a:ln>
        </p:spPr>
      </p:pic>
      <p:pic>
        <p:nvPicPr>
          <p:cNvPr id="64" name="Google Shape;64;p13" title="Soft Blue Minimalist Growth Mindset VS Fixed Mindset Graph.png"/>
          <p:cNvPicPr preferRelativeResize="0"/>
          <p:nvPr/>
        </p:nvPicPr>
        <p:blipFill>
          <a:blip r:embed="rId7">
            <a:alphaModFix/>
          </a:blip>
          <a:stretch>
            <a:fillRect/>
          </a:stretch>
        </p:blipFill>
        <p:spPr>
          <a:xfrm>
            <a:off x="6825124" y="3219125"/>
            <a:ext cx="2333251" cy="2016776"/>
          </a:xfrm>
          <a:prstGeom prst="rect">
            <a:avLst/>
          </a:prstGeom>
          <a:noFill/>
          <a:ln w="25400" cap="flat" cmpd="sng">
            <a:solidFill>
              <a:schemeClr val="lt1"/>
            </a:solidFill>
            <a:prstDash val="solid"/>
            <a:round/>
            <a:headEnd type="none" w="sm" len="sm"/>
            <a:tailEnd type="none" w="sm" len="sm"/>
          </a:ln>
        </p:spPr>
      </p:pic>
      <p:pic>
        <p:nvPicPr>
          <p:cNvPr id="65" name="Google Shape;65;p13" title="Ecomap Whiteboard in Purple White Simple and Minimal Style.png"/>
          <p:cNvPicPr preferRelativeResize="0"/>
          <p:nvPr/>
        </p:nvPicPr>
        <p:blipFill>
          <a:blip r:embed="rId8">
            <a:alphaModFix/>
          </a:blip>
          <a:stretch>
            <a:fillRect/>
          </a:stretch>
        </p:blipFill>
        <p:spPr>
          <a:xfrm>
            <a:off x="1824625" y="3009350"/>
            <a:ext cx="2500751" cy="2134151"/>
          </a:xfrm>
          <a:prstGeom prst="rect">
            <a:avLst/>
          </a:prstGeom>
          <a:noFill/>
          <a:ln>
            <a:noFill/>
          </a:ln>
        </p:spPr>
      </p:pic>
      <p:pic>
        <p:nvPicPr>
          <p:cNvPr id="66" name="Google Shape;66;p13" title="Natural Minimal Two Tone Do Don't Instagram Post.png"/>
          <p:cNvPicPr preferRelativeResize="0"/>
          <p:nvPr/>
        </p:nvPicPr>
        <p:blipFill>
          <a:blip r:embed="rId9">
            <a:alphaModFix/>
          </a:blip>
          <a:stretch>
            <a:fillRect/>
          </a:stretch>
        </p:blipFill>
        <p:spPr>
          <a:xfrm>
            <a:off x="4400075" y="800650"/>
            <a:ext cx="2542401" cy="4385551"/>
          </a:xfrm>
          <a:prstGeom prst="rect">
            <a:avLst/>
          </a:prstGeom>
          <a:noFill/>
          <a:ln w="25400" cap="flat" cmpd="sng">
            <a:solidFill>
              <a:schemeClr val="lt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1"/>
          <p:cNvSpPr txBox="1">
            <a:spLocks noGrp="1"/>
          </p:cNvSpPr>
          <p:nvPr>
            <p:ph type="body" idx="1"/>
          </p:nvPr>
        </p:nvSpPr>
        <p:spPr>
          <a:xfrm>
            <a:off x="0" y="0"/>
            <a:ext cx="9144000" cy="514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800"/>
              <a:buFont typeface="Arial"/>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2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800"/>
              <a:buNone/>
            </a:pPr>
            <a:endParaRPr sz="1400">
              <a:solidFill>
                <a:schemeClr val="dk1"/>
              </a:solidFill>
              <a:latin typeface="Times New Roman"/>
              <a:ea typeface="Times New Roman"/>
              <a:cs typeface="Times New Roman"/>
              <a:sym typeface="Times New Roman"/>
            </a:endParaRPr>
          </a:p>
        </p:txBody>
      </p:sp>
      <p:pic>
        <p:nvPicPr>
          <p:cNvPr id="439" name="Google Shape;439;p31"/>
          <p:cNvPicPr preferRelativeResize="0"/>
          <p:nvPr/>
        </p:nvPicPr>
        <p:blipFill rotWithShape="1">
          <a:blip r:embed="rId3">
            <a:alphaModFix/>
          </a:blip>
          <a:srcRect/>
          <a:stretch/>
        </p:blipFill>
        <p:spPr>
          <a:xfrm>
            <a:off x="7774775" y="0"/>
            <a:ext cx="1303975" cy="482950"/>
          </a:xfrm>
          <a:prstGeom prst="rect">
            <a:avLst/>
          </a:prstGeom>
          <a:noFill/>
          <a:ln>
            <a:noFill/>
          </a:ln>
        </p:spPr>
      </p:pic>
      <p:sp>
        <p:nvSpPr>
          <p:cNvPr id="440" name="Google Shape;440;p31"/>
          <p:cNvSpPr txBox="1">
            <a:spLocks noGrp="1"/>
          </p:cNvSpPr>
          <p:nvPr>
            <p:ph type="title"/>
          </p:nvPr>
        </p:nvSpPr>
        <p:spPr>
          <a:xfrm>
            <a:off x="0" y="0"/>
            <a:ext cx="5387400" cy="380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90000"/>
              <a:buFont typeface="Arial"/>
              <a:buNone/>
            </a:pPr>
            <a:r>
              <a:rPr lang="en" sz="2000" b="1">
                <a:latin typeface="Times New Roman"/>
                <a:ea typeface="Times New Roman"/>
                <a:cs typeface="Times New Roman"/>
                <a:sym typeface="Times New Roman"/>
              </a:rPr>
              <a:t>RESULTS</a:t>
            </a:r>
            <a:endParaRPr/>
          </a:p>
        </p:txBody>
      </p:sp>
      <p:sp>
        <p:nvSpPr>
          <p:cNvPr id="441" name="Google Shape;441;p31"/>
          <p:cNvSpPr txBox="1"/>
          <p:nvPr/>
        </p:nvSpPr>
        <p:spPr>
          <a:xfrm>
            <a:off x="0" y="482950"/>
            <a:ext cx="46080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TOOL: ArgusLab</a:t>
            </a:r>
            <a:endParaRPr sz="130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300" b="1">
                <a:solidFill>
                  <a:schemeClr val="dk1"/>
                </a:solidFill>
                <a:latin typeface="Times New Roman"/>
                <a:ea typeface="Times New Roman"/>
                <a:cs typeface="Times New Roman"/>
                <a:sym typeface="Times New Roman"/>
              </a:rPr>
              <a:t>MurA docked with </a:t>
            </a:r>
            <a:r>
              <a:rPr lang="en" sz="1200" b="1">
                <a:solidFill>
                  <a:schemeClr val="dk1"/>
                </a:solidFill>
              </a:rPr>
              <a:t>Oleic Acid</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600" b="1">
              <a:solidFill>
                <a:schemeClr val="dk1"/>
              </a:solidFill>
            </a:endParaRPr>
          </a:p>
          <a:p>
            <a:pPr marL="0" lvl="0" indent="0" algn="l" rtl="0">
              <a:spcBef>
                <a:spcPts val="1200"/>
              </a:spcBef>
              <a:spcAft>
                <a:spcPts val="0"/>
              </a:spcAft>
              <a:buNone/>
            </a:pPr>
            <a:endParaRPr sz="1800">
              <a:solidFill>
                <a:schemeClr val="dk2"/>
              </a:solidFill>
            </a:endParaRPr>
          </a:p>
        </p:txBody>
      </p:sp>
      <p:sp>
        <p:nvSpPr>
          <p:cNvPr id="442" name="Google Shape;442;p31"/>
          <p:cNvSpPr txBox="1"/>
          <p:nvPr/>
        </p:nvSpPr>
        <p:spPr>
          <a:xfrm>
            <a:off x="4419800" y="496963"/>
            <a:ext cx="4247400" cy="564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b="1">
                <a:solidFill>
                  <a:schemeClr val="dk1"/>
                </a:solidFill>
                <a:latin typeface="Times New Roman"/>
                <a:ea typeface="Times New Roman"/>
                <a:cs typeface="Times New Roman"/>
                <a:sym typeface="Times New Roman"/>
              </a:rPr>
              <a:t>TOOL :PYMOL </a:t>
            </a:r>
            <a:endParaRPr sz="13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b="1">
                <a:solidFill>
                  <a:schemeClr val="dk1"/>
                </a:solidFill>
                <a:latin typeface="Times New Roman"/>
                <a:ea typeface="Times New Roman"/>
                <a:cs typeface="Times New Roman"/>
                <a:sym typeface="Times New Roman"/>
              </a:rPr>
              <a:t>Visualisation of Docked complex</a:t>
            </a:r>
            <a:r>
              <a:rPr lang="en" sz="1100" b="1">
                <a:solidFill>
                  <a:schemeClr val="dk1"/>
                </a:solidFill>
                <a:latin typeface="Times New Roman"/>
                <a:ea typeface="Times New Roman"/>
                <a:cs typeface="Times New Roman"/>
                <a:sym typeface="Times New Roman"/>
              </a:rPr>
              <a:t> </a:t>
            </a:r>
            <a:endParaRPr sz="11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dk2"/>
              </a:solidFill>
            </a:endParaRPr>
          </a:p>
        </p:txBody>
      </p:sp>
      <p:graphicFrame>
        <p:nvGraphicFramePr>
          <p:cNvPr id="443" name="Google Shape;443;p31"/>
          <p:cNvGraphicFramePr/>
          <p:nvPr/>
        </p:nvGraphicFramePr>
        <p:xfrm>
          <a:off x="952500" y="3001550"/>
          <a:ext cx="7239000" cy="1740714"/>
        </p:xfrm>
        <a:graphic>
          <a:graphicData uri="http://schemas.openxmlformats.org/drawingml/2006/table">
            <a:tbl>
              <a:tblPr>
                <a:noFill/>
                <a:tableStyleId>{50F85F8B-C11A-4721-BBDE-9B50830666A7}</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96225">
                <a:tc gridSpan="2">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                              MurA</a:t>
                      </a:r>
                      <a:endParaRPr/>
                    </a:p>
                  </a:txBody>
                  <a:tcPr marL="91425" marR="91425" marT="91425" marB="91425"/>
                </a:tc>
                <a:tc hMerge="1">
                  <a:txBody>
                    <a:bodyPr/>
                    <a:lstStyle/>
                    <a:p>
                      <a:endParaRPr lang="en-US"/>
                    </a:p>
                  </a:txBody>
                  <a:tcPr/>
                </a:tc>
                <a:tc>
                  <a:txBody>
                    <a:bodyPr/>
                    <a:lstStyle/>
                    <a:p>
                      <a:pPr marL="0" lvl="0" indent="0" algn="l" rtl="0">
                        <a:lnSpc>
                          <a:spcPct val="115000"/>
                        </a:lnSpc>
                        <a:spcBef>
                          <a:spcPts val="1200"/>
                        </a:spcBef>
                        <a:spcAft>
                          <a:spcPts val="1200"/>
                        </a:spcAft>
                        <a:buNone/>
                      </a:pPr>
                      <a:r>
                        <a:rPr lang="en" sz="1200" b="1">
                          <a:solidFill>
                            <a:schemeClr val="dk1"/>
                          </a:solidFill>
                        </a:rPr>
                        <a:t>Oleic Acid</a:t>
                      </a:r>
                      <a:endParaRPr/>
                    </a:p>
                  </a:txBody>
                  <a:tcPr marL="91425" marR="91425" marT="91425" marB="91425"/>
                </a:tc>
                <a:tc>
                  <a:txBody>
                    <a:bodyPr/>
                    <a:lstStyle/>
                    <a:p>
                      <a:pPr marL="0" lvl="0" indent="0" algn="l" rtl="0">
                        <a:lnSpc>
                          <a:spcPct val="115000"/>
                        </a:lnSpc>
                        <a:spcBef>
                          <a:spcPts val="1200"/>
                        </a:spcBef>
                        <a:spcAft>
                          <a:spcPts val="1200"/>
                        </a:spcAft>
                        <a:buNone/>
                      </a:pPr>
                      <a:r>
                        <a:rPr lang="en" sz="1100" b="1">
                          <a:solidFill>
                            <a:schemeClr val="dk1"/>
                          </a:solidFill>
                        </a:rPr>
                        <a:t>Docking Score (Kcal/Mol)</a:t>
                      </a:r>
                      <a:endParaRPr/>
                    </a:p>
                  </a:txBody>
                  <a:tcPr marL="91425" marR="91425" marT="91425" marB="91425"/>
                </a:tc>
                <a:tc>
                  <a:txBody>
                    <a:bodyPr/>
                    <a:lstStyle/>
                    <a:p>
                      <a:pPr marL="0" lvl="0" indent="0" algn="l" rtl="0">
                        <a:spcBef>
                          <a:spcPts val="0"/>
                        </a:spcBef>
                        <a:spcAft>
                          <a:spcPts val="0"/>
                        </a:spcAft>
                        <a:buNone/>
                      </a:pPr>
                      <a:r>
                        <a:rPr lang="en" sz="1100" b="1">
                          <a:solidFill>
                            <a:schemeClr val="dk1"/>
                          </a:solidFill>
                        </a:rPr>
                        <a:t>Distance (Å)</a:t>
                      </a:r>
                      <a:endParaRPr/>
                    </a:p>
                  </a:txBody>
                  <a:tcPr marL="91425" marR="91425" marT="91425" marB="91425"/>
                </a:tc>
                <a:tc>
                  <a:txBody>
                    <a:bodyPr/>
                    <a:lstStyle/>
                    <a:p>
                      <a:pPr marL="0" lvl="0" indent="0" algn="l" rtl="0">
                        <a:lnSpc>
                          <a:spcPct val="115000"/>
                        </a:lnSpc>
                        <a:spcBef>
                          <a:spcPts val="1200"/>
                        </a:spcBef>
                        <a:spcAft>
                          <a:spcPts val="1200"/>
                        </a:spcAft>
                        <a:buNone/>
                      </a:pPr>
                      <a:r>
                        <a:rPr lang="en" sz="1100" b="1">
                          <a:solidFill>
                            <a:schemeClr val="dk1"/>
                          </a:solidFill>
                        </a:rPr>
                        <a:t>H-Bond</a:t>
                      </a:r>
                      <a:endParaRPr sz="1100" b="1">
                        <a:solidFill>
                          <a:schemeClr val="dk1"/>
                        </a:solidFill>
                      </a:endParaRPr>
                    </a:p>
                  </a:txBody>
                  <a:tcPr marL="91425" marR="91425" marT="91425" marB="91425"/>
                </a:tc>
                <a:extLst>
                  <a:ext uri="{0D108BD9-81ED-4DB2-BD59-A6C34878D82A}">
                    <a16:rowId xmlns:a16="http://schemas.microsoft.com/office/drawing/2014/main" val="10000"/>
                  </a:ext>
                </a:extLst>
              </a:tr>
              <a:tr h="396225">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Asp 305</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N</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rowSpan="3">
                  <a:txBody>
                    <a:bodyPr/>
                    <a:lstStyle/>
                    <a:p>
                      <a:pPr marL="0" lvl="0" indent="0" algn="l" rtl="0">
                        <a:lnSpc>
                          <a:spcPct val="115000"/>
                        </a:lnSpc>
                        <a:spcBef>
                          <a:spcPts val="1200"/>
                        </a:spcBef>
                        <a:spcAft>
                          <a:spcPts val="0"/>
                        </a:spcAft>
                        <a:buNone/>
                      </a:pPr>
                      <a:r>
                        <a:rPr lang="en" sz="1100" b="1">
                          <a:solidFill>
                            <a:schemeClr val="dk1"/>
                          </a:solidFill>
                        </a:rPr>
                        <a:t>       </a:t>
                      </a:r>
                      <a:endParaRPr sz="1100" b="1">
                        <a:solidFill>
                          <a:schemeClr val="dk1"/>
                        </a:solidFill>
                      </a:endParaRPr>
                    </a:p>
                    <a:p>
                      <a:pPr marL="0" lvl="0" indent="0" algn="l" rtl="0">
                        <a:lnSpc>
                          <a:spcPct val="115000"/>
                        </a:lnSpc>
                        <a:spcBef>
                          <a:spcPts val="1200"/>
                        </a:spcBef>
                        <a:spcAft>
                          <a:spcPts val="1200"/>
                        </a:spcAft>
                        <a:buNone/>
                      </a:pPr>
                      <a:r>
                        <a:rPr lang="en" sz="1100" b="1">
                          <a:solidFill>
                            <a:schemeClr val="dk1"/>
                          </a:solidFill>
                        </a:rPr>
                        <a:t>         -9.88</a:t>
                      </a:r>
                      <a:endParaRPr/>
                    </a:p>
                  </a:txBody>
                  <a:tcPr marL="91425" marR="91425" marT="91425" marB="91425"/>
                </a:tc>
                <a:tc>
                  <a:txBody>
                    <a:bodyPr/>
                    <a:lstStyle/>
                    <a:p>
                      <a:pPr marL="0" lvl="0" indent="0" algn="l" rtl="0">
                        <a:spcBef>
                          <a:spcPts val="0"/>
                        </a:spcBef>
                        <a:spcAft>
                          <a:spcPts val="0"/>
                        </a:spcAft>
                        <a:buNone/>
                      </a:pPr>
                      <a:r>
                        <a:rPr lang="en" sz="1100" b="1"/>
                        <a:t>2.84</a:t>
                      </a:r>
                      <a:endParaRPr sz="1100" b="1"/>
                    </a:p>
                  </a:txBody>
                  <a:tcPr marL="91425" marR="91425" marT="91425" marB="91425"/>
                </a:tc>
                <a:tc rowSpan="3">
                  <a:txBody>
                    <a:bodyPr/>
                    <a:lstStyle/>
                    <a:p>
                      <a:pPr marL="0" lvl="0" indent="0" algn="l" rtl="0">
                        <a:spcBef>
                          <a:spcPts val="0"/>
                        </a:spcBef>
                        <a:spcAft>
                          <a:spcPts val="0"/>
                        </a:spcAft>
                        <a:buNone/>
                      </a:pPr>
                      <a:r>
                        <a:rPr lang="en" sz="1100" b="1"/>
                        <a:t>   </a:t>
                      </a:r>
                      <a:endParaRPr sz="1100" b="1"/>
                    </a:p>
                    <a:p>
                      <a:pPr marL="0" lvl="0" indent="0" algn="l" rtl="0">
                        <a:spcBef>
                          <a:spcPts val="0"/>
                        </a:spcBef>
                        <a:spcAft>
                          <a:spcPts val="0"/>
                        </a:spcAft>
                        <a:buNone/>
                      </a:pPr>
                      <a:endParaRPr sz="1100" b="1"/>
                    </a:p>
                    <a:p>
                      <a:pPr marL="0" lvl="0" indent="0" algn="l" rtl="0">
                        <a:spcBef>
                          <a:spcPts val="0"/>
                        </a:spcBef>
                        <a:spcAft>
                          <a:spcPts val="0"/>
                        </a:spcAft>
                        <a:buNone/>
                      </a:pPr>
                      <a:r>
                        <a:rPr lang="en" sz="1100" b="1"/>
                        <a:t>      3 </a:t>
                      </a:r>
                      <a:endParaRPr sz="1100" b="1"/>
                    </a:p>
                  </a:txBody>
                  <a:tcPr marL="91425" marR="91425" marT="91425" marB="91425"/>
                </a:tc>
                <a:extLst>
                  <a:ext uri="{0D108BD9-81ED-4DB2-BD59-A6C34878D82A}">
                    <a16:rowId xmlns:a16="http://schemas.microsoft.com/office/drawing/2014/main" val="10001"/>
                  </a:ext>
                </a:extLst>
              </a:tr>
              <a:tr h="396225">
                <a:tc>
                  <a:txBody>
                    <a:bodyPr/>
                    <a:lstStyle/>
                    <a:p>
                      <a:pPr marL="0" lvl="0" indent="0" algn="l" rtl="0">
                        <a:lnSpc>
                          <a:spcPct val="115000"/>
                        </a:lnSpc>
                        <a:spcBef>
                          <a:spcPts val="1200"/>
                        </a:spcBef>
                        <a:spcAft>
                          <a:spcPts val="120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Arg 232</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NH2</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vMerge="1">
                  <a:txBody>
                    <a:bodyPr/>
                    <a:lstStyle/>
                    <a:p>
                      <a:endParaRPr lang="en-US"/>
                    </a:p>
                  </a:txBody>
                  <a:tcPr/>
                </a:tc>
                <a:tc>
                  <a:txBody>
                    <a:bodyPr/>
                    <a:lstStyle/>
                    <a:p>
                      <a:pPr marL="0" lvl="0" indent="0" algn="l" rtl="0">
                        <a:spcBef>
                          <a:spcPts val="0"/>
                        </a:spcBef>
                        <a:spcAft>
                          <a:spcPts val="0"/>
                        </a:spcAft>
                        <a:buNone/>
                      </a:pPr>
                      <a:r>
                        <a:rPr lang="en" sz="1100" b="1"/>
                        <a:t>2.99</a:t>
                      </a:r>
                      <a:endParaRPr sz="1100" b="1"/>
                    </a:p>
                  </a:txBody>
                  <a:tcPr marL="91425" marR="91425" marT="91425" marB="91425"/>
                </a:tc>
                <a:tc vMerge="1">
                  <a:txBody>
                    <a:bodyPr/>
                    <a:lstStyle/>
                    <a:p>
                      <a:endParaRPr lang="en-US"/>
                    </a:p>
                  </a:txBody>
                  <a:tcPr/>
                </a:tc>
                <a:extLst>
                  <a:ext uri="{0D108BD9-81ED-4DB2-BD59-A6C34878D82A}">
                    <a16:rowId xmlns:a16="http://schemas.microsoft.com/office/drawing/2014/main" val="10002"/>
                  </a:ext>
                </a:extLst>
              </a:tr>
              <a:tr h="396225">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Arg 232</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NH1</a:t>
                      </a:r>
                      <a:endParaRPr/>
                    </a:p>
                  </a:txBody>
                  <a:tcPr marL="91425" marR="91425" marT="91425" marB="91425"/>
                </a:tc>
                <a:tc>
                  <a:txBody>
                    <a:bodyPr/>
                    <a:lstStyle/>
                    <a:p>
                      <a:pPr marL="0" lvl="0" indent="0" algn="l" rtl="0">
                        <a:lnSpc>
                          <a:spcPct val="115000"/>
                        </a:lnSpc>
                        <a:spcBef>
                          <a:spcPts val="1200"/>
                        </a:spcBef>
                        <a:spcAft>
                          <a:spcPts val="1200"/>
                        </a:spcAft>
                        <a:buNone/>
                      </a:pPr>
                      <a:r>
                        <a:rPr lang="en" sz="1200" b="1">
                          <a:solidFill>
                            <a:schemeClr val="dk1"/>
                          </a:solidFill>
                          <a:latin typeface="Times New Roman"/>
                          <a:ea typeface="Times New Roman"/>
                          <a:cs typeface="Times New Roman"/>
                          <a:sym typeface="Times New Roman"/>
                        </a:rPr>
                        <a:t>O</a:t>
                      </a:r>
                      <a:endParaRPr/>
                    </a:p>
                  </a:txBody>
                  <a:tcPr marL="91425" marR="91425" marT="91425" marB="91425"/>
                </a:tc>
                <a:tc vMerge="1">
                  <a:txBody>
                    <a:bodyPr/>
                    <a:lstStyle/>
                    <a:p>
                      <a:endParaRPr lang="en-US"/>
                    </a:p>
                  </a:txBody>
                  <a:tcPr/>
                </a:tc>
                <a:tc>
                  <a:txBody>
                    <a:bodyPr/>
                    <a:lstStyle/>
                    <a:p>
                      <a:pPr marL="0" lvl="0" indent="0" algn="l" rtl="0">
                        <a:spcBef>
                          <a:spcPts val="0"/>
                        </a:spcBef>
                        <a:spcAft>
                          <a:spcPts val="0"/>
                        </a:spcAft>
                        <a:buNone/>
                      </a:pPr>
                      <a:r>
                        <a:rPr lang="en" sz="1100" b="1"/>
                        <a:t>3.40</a:t>
                      </a:r>
                      <a:endParaRPr sz="1100" b="1"/>
                    </a:p>
                  </a:txBody>
                  <a:tcPr marL="91425" marR="91425" marT="91425" marB="91425"/>
                </a:tc>
                <a:tc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444" name="Google Shape;444;p31"/>
          <p:cNvPicPr preferRelativeResize="0"/>
          <p:nvPr/>
        </p:nvPicPr>
        <p:blipFill rotWithShape="1">
          <a:blip r:embed="rId4">
            <a:alphaModFix/>
          </a:blip>
          <a:srcRect l="49873" t="25083" r="26508" b="27320"/>
          <a:stretch/>
        </p:blipFill>
        <p:spPr>
          <a:xfrm>
            <a:off x="44401" y="1306806"/>
            <a:ext cx="4375399" cy="1449500"/>
          </a:xfrm>
          <a:prstGeom prst="rect">
            <a:avLst/>
          </a:prstGeom>
          <a:noFill/>
          <a:ln>
            <a:noFill/>
          </a:ln>
        </p:spPr>
      </p:pic>
      <p:pic>
        <p:nvPicPr>
          <p:cNvPr id="445" name="Google Shape;445;p31"/>
          <p:cNvPicPr preferRelativeResize="0"/>
          <p:nvPr/>
        </p:nvPicPr>
        <p:blipFill>
          <a:blip r:embed="rId5">
            <a:alphaModFix/>
          </a:blip>
          <a:stretch>
            <a:fillRect/>
          </a:stretch>
        </p:blipFill>
        <p:spPr>
          <a:xfrm>
            <a:off x="4477900" y="1363725"/>
            <a:ext cx="4608000" cy="1449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2"/>
          <p:cNvSpPr txBox="1">
            <a:spLocks noGrp="1"/>
          </p:cNvSpPr>
          <p:nvPr>
            <p:ph type="body" idx="1"/>
          </p:nvPr>
        </p:nvSpPr>
        <p:spPr>
          <a:xfrm>
            <a:off x="0" y="0"/>
            <a:ext cx="9144000" cy="514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fontScale="92500" lnSpcReduction="10000"/>
          </a:bodyPr>
          <a:lstStyle/>
          <a:p>
            <a:pPr marL="101600" lvl="0" indent="0" algn="l" rtl="0">
              <a:lnSpc>
                <a:spcPct val="150000"/>
              </a:lnSpc>
              <a:spcBef>
                <a:spcPts val="1200"/>
              </a:spcBef>
              <a:spcAft>
                <a:spcPts val="0"/>
              </a:spcAft>
              <a:buClr>
                <a:schemeClr val="dk1"/>
              </a:buClr>
              <a:buSzPct val="100000"/>
              <a:buNone/>
            </a:pPr>
            <a:r>
              <a:rPr lang="en" sz="2000">
                <a:solidFill>
                  <a:schemeClr val="dk1"/>
                </a:solidFill>
                <a:latin typeface="Times New Roman"/>
                <a:ea typeface="Times New Roman"/>
                <a:cs typeface="Times New Roman"/>
                <a:sym typeface="Times New Roman"/>
              </a:rPr>
              <a:t>Summary:</a:t>
            </a:r>
            <a:endParaRPr sz="2000">
              <a:solidFill>
                <a:schemeClr val="dk1"/>
              </a:solidFill>
              <a:latin typeface="Times New Roman"/>
              <a:ea typeface="Times New Roman"/>
              <a:cs typeface="Times New Roman"/>
              <a:sym typeface="Times New Roman"/>
            </a:endParaRPr>
          </a:p>
          <a:p>
            <a:pPr marL="0" lvl="0" indent="0" algn="l" rtl="0">
              <a:lnSpc>
                <a:spcPct val="150000"/>
              </a:lnSpc>
              <a:spcBef>
                <a:spcPts val="1200"/>
              </a:spcBef>
              <a:spcAft>
                <a:spcPts val="0"/>
              </a:spcAft>
              <a:buClr>
                <a:schemeClr val="dk1"/>
              </a:buClr>
              <a:buSzPct val="125000"/>
              <a:buNone/>
            </a:pPr>
            <a:r>
              <a:rPr lang="en" sz="1600">
                <a:solidFill>
                  <a:schemeClr val="dk1"/>
                </a:solidFill>
                <a:latin typeface="Times New Roman"/>
                <a:ea typeface="Times New Roman"/>
                <a:cs typeface="Times New Roman"/>
                <a:sym typeface="Times New Roman"/>
              </a:rPr>
              <a:t>In conclusion this study evaluates the antimicrobial and antioxidant properties of Spirulina using both </a:t>
            </a:r>
            <a:r>
              <a:rPr lang="en" sz="1600" i="1">
                <a:solidFill>
                  <a:schemeClr val="dk1"/>
                </a:solidFill>
                <a:latin typeface="Times New Roman"/>
                <a:ea typeface="Times New Roman"/>
                <a:cs typeface="Times New Roman"/>
                <a:sym typeface="Times New Roman"/>
              </a:rPr>
              <a:t>in vitro</a:t>
            </a:r>
            <a:r>
              <a:rPr lang="en" sz="1600">
                <a:solidFill>
                  <a:schemeClr val="dk1"/>
                </a:solidFill>
                <a:latin typeface="Times New Roman"/>
                <a:ea typeface="Times New Roman"/>
                <a:cs typeface="Times New Roman"/>
                <a:sym typeface="Times New Roman"/>
              </a:rPr>
              <a:t> and</a:t>
            </a:r>
            <a:r>
              <a:rPr lang="en" sz="1600" i="1">
                <a:solidFill>
                  <a:schemeClr val="dk1"/>
                </a:solidFill>
                <a:latin typeface="Times New Roman"/>
                <a:ea typeface="Times New Roman"/>
                <a:cs typeface="Times New Roman"/>
                <a:sym typeface="Times New Roman"/>
              </a:rPr>
              <a:t> in silico</a:t>
            </a:r>
            <a:r>
              <a:rPr lang="en" sz="1600">
                <a:solidFill>
                  <a:schemeClr val="dk1"/>
                </a:solidFill>
                <a:latin typeface="Times New Roman"/>
                <a:ea typeface="Times New Roman"/>
                <a:cs typeface="Times New Roman"/>
                <a:sym typeface="Times New Roman"/>
              </a:rPr>
              <a:t> methods. Antimicrobial activity was tested through zone of inhibition assays against </a:t>
            </a:r>
            <a:r>
              <a:rPr lang="en" sz="1600" i="1">
                <a:solidFill>
                  <a:schemeClr val="dk1"/>
                </a:solidFill>
                <a:latin typeface="Times New Roman"/>
                <a:ea typeface="Times New Roman"/>
                <a:cs typeface="Times New Roman"/>
                <a:sym typeface="Times New Roman"/>
              </a:rPr>
              <a:t>E. coli</a:t>
            </a:r>
            <a:r>
              <a:rPr lang="en" sz="1600">
                <a:solidFill>
                  <a:schemeClr val="dk1"/>
                </a:solidFill>
                <a:latin typeface="Times New Roman"/>
                <a:ea typeface="Times New Roman"/>
                <a:cs typeface="Times New Roman"/>
                <a:sym typeface="Times New Roman"/>
              </a:rPr>
              <a:t> and </a:t>
            </a:r>
            <a:r>
              <a:rPr lang="en" sz="1600" i="1">
                <a:solidFill>
                  <a:schemeClr val="dk1"/>
                </a:solidFill>
                <a:latin typeface="Times New Roman"/>
                <a:ea typeface="Times New Roman"/>
                <a:cs typeface="Times New Roman"/>
                <a:sym typeface="Times New Roman"/>
              </a:rPr>
              <a:t>Streptococcus mutans</a:t>
            </a:r>
            <a:r>
              <a:rPr lang="en" sz="1600">
                <a:solidFill>
                  <a:schemeClr val="dk1"/>
                </a:solidFill>
                <a:latin typeface="Times New Roman"/>
                <a:ea typeface="Times New Roman"/>
                <a:cs typeface="Times New Roman"/>
                <a:sym typeface="Times New Roman"/>
              </a:rPr>
              <a:t>, showing effective bacterial growth inhibition. Antioxidant capacity was confirmed using DPPH and Fe³⁺ reduction assays , demonstrating strong free radical scavenging activity. Cytotoxicity was assessed using the MTT assay on 3T3 fibroblast cells, revealing cytotoxicity. In silico molecular docking further supported these findings by showing strong interactions between Spirulina-derived compounds and bacterial proteins such as MurA. This proves Spirulina as a promising natural candidate for antimicrobial and antioxidant therapies.</a:t>
            </a:r>
            <a:endParaRPr sz="1600">
              <a:solidFill>
                <a:schemeClr val="dk1"/>
              </a:solidFill>
              <a:latin typeface="Times New Roman"/>
              <a:ea typeface="Times New Roman"/>
              <a:cs typeface="Times New Roman"/>
              <a:sym typeface="Times New Roman"/>
            </a:endParaRPr>
          </a:p>
          <a:p>
            <a:pPr marL="101600" lvl="0" indent="0" algn="l" rtl="0">
              <a:lnSpc>
                <a:spcPct val="150000"/>
              </a:lnSpc>
              <a:spcBef>
                <a:spcPts val="1200"/>
              </a:spcBef>
              <a:spcAft>
                <a:spcPts val="0"/>
              </a:spcAft>
              <a:buClr>
                <a:schemeClr val="dk1"/>
              </a:buClr>
              <a:buSzPct val="100000"/>
              <a:buNone/>
            </a:pPr>
            <a:endParaRPr sz="2000">
              <a:solidFill>
                <a:schemeClr val="dk1"/>
              </a:solidFill>
              <a:latin typeface="Times New Roman"/>
              <a:ea typeface="Times New Roman"/>
              <a:cs typeface="Times New Roman"/>
              <a:sym typeface="Times New Roman"/>
            </a:endParaRPr>
          </a:p>
          <a:p>
            <a:pPr marL="101600" lvl="0" indent="0" algn="l" rtl="0">
              <a:lnSpc>
                <a:spcPct val="150000"/>
              </a:lnSpc>
              <a:spcBef>
                <a:spcPts val="1200"/>
              </a:spcBef>
              <a:spcAft>
                <a:spcPts val="0"/>
              </a:spcAft>
              <a:buClr>
                <a:schemeClr val="dk1"/>
              </a:buClr>
              <a:buSzPct val="100000"/>
              <a:buNone/>
            </a:pPr>
            <a:endParaRPr sz="2000">
              <a:solidFill>
                <a:schemeClr val="dk1"/>
              </a:solidFill>
              <a:latin typeface="Times New Roman"/>
              <a:ea typeface="Times New Roman"/>
              <a:cs typeface="Times New Roman"/>
              <a:sym typeface="Times New Roman"/>
            </a:endParaRPr>
          </a:p>
          <a:p>
            <a:pPr marL="101600" lvl="0" indent="0" algn="l" rtl="0">
              <a:lnSpc>
                <a:spcPct val="150000"/>
              </a:lnSpc>
              <a:spcBef>
                <a:spcPts val="1200"/>
              </a:spcBef>
              <a:spcAft>
                <a:spcPts val="0"/>
              </a:spcAft>
              <a:buClr>
                <a:schemeClr val="dk1"/>
              </a:buClr>
              <a:buSzPct val="100000"/>
              <a:buNone/>
            </a:pPr>
            <a:endParaRPr sz="2000">
              <a:solidFill>
                <a:schemeClr val="dk1"/>
              </a:solidFill>
              <a:latin typeface="Times New Roman"/>
              <a:ea typeface="Times New Roman"/>
              <a:cs typeface="Times New Roman"/>
              <a:sym typeface="Times New Roman"/>
            </a:endParaRPr>
          </a:p>
          <a:p>
            <a:pPr marL="101600" lvl="0" indent="0" algn="l" rtl="0">
              <a:lnSpc>
                <a:spcPct val="150000"/>
              </a:lnSpc>
              <a:spcBef>
                <a:spcPts val="1200"/>
              </a:spcBef>
              <a:spcAft>
                <a:spcPts val="0"/>
              </a:spcAft>
              <a:buClr>
                <a:schemeClr val="dk1"/>
              </a:buClr>
              <a:buSzPct val="100000"/>
              <a:buNone/>
            </a:pPr>
            <a:endParaRPr sz="2000">
              <a:solidFill>
                <a:schemeClr val="dk1"/>
              </a:solidFill>
              <a:latin typeface="Times New Roman"/>
              <a:ea typeface="Times New Roman"/>
              <a:cs typeface="Times New Roman"/>
              <a:sym typeface="Times New Roman"/>
            </a:endParaRPr>
          </a:p>
        </p:txBody>
      </p:sp>
      <p:pic>
        <p:nvPicPr>
          <p:cNvPr id="451" name="Google Shape;451;p32"/>
          <p:cNvPicPr preferRelativeResize="0"/>
          <p:nvPr/>
        </p:nvPicPr>
        <p:blipFill rotWithShape="1">
          <a:blip r:embed="rId3">
            <a:alphaModFix/>
          </a:blip>
          <a:srcRect/>
          <a:stretch/>
        </p:blipFill>
        <p:spPr>
          <a:xfrm>
            <a:off x="7842400" y="181175"/>
            <a:ext cx="1051425" cy="343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23452"/>
              <a:buNone/>
            </a:pPr>
            <a:r>
              <a:rPr lang="en" b="1">
                <a:latin typeface="Times New Roman"/>
                <a:ea typeface="Times New Roman"/>
                <a:cs typeface="Times New Roman"/>
                <a:sym typeface="Times New Roman"/>
              </a:rPr>
              <a:t>Research Output:</a:t>
            </a:r>
            <a:endParaRPr/>
          </a:p>
        </p:txBody>
      </p:sp>
      <p:sp>
        <p:nvSpPr>
          <p:cNvPr id="457" name="Google Shape;457;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800"/>
              <a:buNone/>
            </a:pPr>
            <a:r>
              <a:rPr lang="en"/>
              <a:t>      </a:t>
            </a:r>
            <a:endParaRPr/>
          </a:p>
        </p:txBody>
      </p:sp>
      <p:pic>
        <p:nvPicPr>
          <p:cNvPr id="458" name="Google Shape;458;p33"/>
          <p:cNvPicPr preferRelativeResize="0"/>
          <p:nvPr/>
        </p:nvPicPr>
        <p:blipFill rotWithShape="1">
          <a:blip r:embed="rId3">
            <a:alphaModFix/>
          </a:blip>
          <a:srcRect/>
          <a:stretch/>
        </p:blipFill>
        <p:spPr>
          <a:xfrm>
            <a:off x="7830100" y="50"/>
            <a:ext cx="1261325" cy="572700"/>
          </a:xfrm>
          <a:prstGeom prst="rect">
            <a:avLst/>
          </a:prstGeom>
          <a:noFill/>
          <a:ln>
            <a:noFill/>
          </a:ln>
        </p:spPr>
      </p:pic>
      <p:sp>
        <p:nvSpPr>
          <p:cNvPr id="459" name="Google Shape;459;p33"/>
          <p:cNvSpPr txBox="1"/>
          <p:nvPr/>
        </p:nvSpPr>
        <p:spPr>
          <a:xfrm>
            <a:off x="1086950" y="1017725"/>
            <a:ext cx="7358400" cy="352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Tile: </a:t>
            </a:r>
            <a:r>
              <a:rPr lang="en" sz="1800">
                <a:solidFill>
                  <a:schemeClr val="dk1"/>
                </a:solidFill>
                <a:latin typeface="Times New Roman"/>
                <a:ea typeface="Times New Roman"/>
                <a:cs typeface="Times New Roman"/>
                <a:sym typeface="Times New Roman"/>
              </a:rPr>
              <a:t>Exploring the Antimicrobial and Antioxidant Activities of Spirulina through </a:t>
            </a:r>
            <a:r>
              <a:rPr lang="en" sz="1800" i="1">
                <a:solidFill>
                  <a:schemeClr val="dk1"/>
                </a:solidFill>
                <a:latin typeface="Times New Roman"/>
                <a:ea typeface="Times New Roman"/>
                <a:cs typeface="Times New Roman"/>
                <a:sym typeface="Times New Roman"/>
              </a:rPr>
              <a:t>In Vitro</a:t>
            </a:r>
            <a:r>
              <a:rPr lang="en" sz="1800">
                <a:solidFill>
                  <a:schemeClr val="dk1"/>
                </a:solidFill>
                <a:latin typeface="Times New Roman"/>
                <a:ea typeface="Times New Roman"/>
                <a:cs typeface="Times New Roman"/>
                <a:sym typeface="Times New Roman"/>
              </a:rPr>
              <a:t> and </a:t>
            </a:r>
            <a:r>
              <a:rPr lang="en" sz="1800" i="1">
                <a:solidFill>
                  <a:schemeClr val="dk1"/>
                </a:solidFill>
                <a:latin typeface="Times New Roman"/>
                <a:ea typeface="Times New Roman"/>
                <a:cs typeface="Times New Roman"/>
                <a:sym typeface="Times New Roman"/>
              </a:rPr>
              <a:t>In Silico</a:t>
            </a:r>
            <a:r>
              <a:rPr lang="en" sz="1800">
                <a:solidFill>
                  <a:schemeClr val="dk1"/>
                </a:solidFill>
                <a:latin typeface="Times New Roman"/>
                <a:ea typeface="Times New Roman"/>
                <a:cs typeface="Times New Roman"/>
                <a:sym typeface="Times New Roman"/>
              </a:rPr>
              <a:t> Methods</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Current Status: </a:t>
            </a:r>
            <a:r>
              <a:rPr lang="en" sz="1800">
                <a:solidFill>
                  <a:schemeClr val="dk1"/>
                </a:solidFill>
                <a:latin typeface="Times New Roman"/>
                <a:ea typeface="Times New Roman"/>
                <a:cs typeface="Times New Roman"/>
                <a:sym typeface="Times New Roman"/>
              </a:rPr>
              <a:t>Under correction for submission</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Authors: </a:t>
            </a:r>
            <a:r>
              <a:rPr lang="en" sz="1800">
                <a:solidFill>
                  <a:schemeClr val="dk1"/>
                </a:solidFill>
                <a:latin typeface="Times New Roman"/>
                <a:ea typeface="Times New Roman"/>
                <a:cs typeface="Times New Roman"/>
                <a:sym typeface="Times New Roman"/>
              </a:rPr>
              <a:t>Pavan sai.N,Sriram.B,Sherin.M,Fawaz.R.B,Dr.S.Meena kumari</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Target Journal: </a:t>
            </a:r>
            <a:r>
              <a:rPr lang="en" sz="1800">
                <a:solidFill>
                  <a:schemeClr val="dk1"/>
                </a:solidFill>
                <a:latin typeface="Times New Roman"/>
                <a:ea typeface="Times New Roman"/>
                <a:cs typeface="Times New Roman"/>
                <a:sym typeface="Times New Roman"/>
              </a:rPr>
              <a:t>Journal of Applied Phycology – focuses on research related to algae, including antimicrobial and antioxidant activities, and supports both </a:t>
            </a:r>
            <a:r>
              <a:rPr lang="en" sz="1800" i="1">
                <a:solidFill>
                  <a:schemeClr val="dk1"/>
                </a:solidFill>
                <a:latin typeface="Times New Roman"/>
                <a:ea typeface="Times New Roman"/>
                <a:cs typeface="Times New Roman"/>
                <a:sym typeface="Times New Roman"/>
              </a:rPr>
              <a:t>In vitro</a:t>
            </a:r>
            <a:r>
              <a:rPr lang="en" sz="1800">
                <a:solidFill>
                  <a:schemeClr val="dk1"/>
                </a:solidFill>
                <a:latin typeface="Times New Roman"/>
                <a:ea typeface="Times New Roman"/>
                <a:cs typeface="Times New Roman"/>
                <a:sym typeface="Times New Roman"/>
              </a:rPr>
              <a:t> and</a:t>
            </a:r>
            <a:r>
              <a:rPr lang="en" sz="1800" i="1">
                <a:solidFill>
                  <a:schemeClr val="dk1"/>
                </a:solidFill>
                <a:latin typeface="Times New Roman"/>
                <a:ea typeface="Times New Roman"/>
                <a:cs typeface="Times New Roman"/>
                <a:sym typeface="Times New Roman"/>
              </a:rPr>
              <a:t> In silico</a:t>
            </a:r>
            <a:r>
              <a:rPr lang="en" sz="1800">
                <a:solidFill>
                  <a:schemeClr val="dk1"/>
                </a:solidFill>
                <a:latin typeface="Times New Roman"/>
                <a:ea typeface="Times New Roman"/>
                <a:cs typeface="Times New Roman"/>
                <a:sym typeface="Times New Roman"/>
              </a:rPr>
              <a:t> methodologies.</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954"/>
              <a:buFont typeface="Arial"/>
              <a:buNone/>
            </a:pPr>
            <a:endParaRPr sz="19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chemeClr val="dk1"/>
              </a:solidFill>
              <a:latin typeface="Times New Roman"/>
              <a:ea typeface="Times New Roman"/>
              <a:cs typeface="Times New Roman"/>
              <a:sym typeface="Times New Roman"/>
            </a:endParaRPr>
          </a:p>
        </p:txBody>
      </p:sp>
      <p:sp>
        <p:nvSpPr>
          <p:cNvPr id="460" name="Google Shape;460;p33"/>
          <p:cNvSpPr/>
          <p:nvPr/>
        </p:nvSpPr>
        <p:spPr>
          <a:xfrm>
            <a:off x="3273000" y="967975"/>
            <a:ext cx="2153375" cy="461700"/>
          </a:xfrm>
          <a:prstGeom prst="flowChartProcess">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     </a:t>
            </a:r>
            <a:r>
              <a:rPr lang="en" sz="1600" b="1">
                <a:latin typeface="Times New Roman"/>
                <a:ea typeface="Times New Roman"/>
                <a:cs typeface="Times New Roman"/>
                <a:sym typeface="Times New Roman"/>
              </a:rPr>
              <a:t>PUBLICATION</a:t>
            </a:r>
            <a:endParaRPr sz="1600" b="1">
              <a:latin typeface="Times New Roman"/>
              <a:ea typeface="Times New Roman"/>
              <a:cs typeface="Times New Roman"/>
              <a:sym typeface="Times New Roman"/>
            </a:endParaRPr>
          </a:p>
        </p:txBody>
      </p:sp>
      <p:sp>
        <p:nvSpPr>
          <p:cNvPr id="461" name="Google Shape;461;p33"/>
          <p:cNvSpPr txBox="1">
            <a:spLocks noGrp="1"/>
          </p:cNvSpPr>
          <p:nvPr>
            <p:ph type="body" idx="4294967295"/>
          </p:nvPr>
        </p:nvSpPr>
        <p:spPr>
          <a:xfrm>
            <a:off x="-25" y="50"/>
            <a:ext cx="9144000" cy="488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endParaRPr>
              <a:solidFill>
                <a:schemeClr val="dk1"/>
              </a:solidFill>
              <a:latin typeface="Times New Roman"/>
              <a:ea typeface="Times New Roman"/>
              <a:cs typeface="Times New Roman"/>
              <a:sym typeface="Times New Roman"/>
            </a:endParaRPr>
          </a:p>
          <a:p>
            <a:pPr marL="0" lvl="0" indent="0" algn="ctr" rtl="0">
              <a:lnSpc>
                <a:spcPct val="115000"/>
              </a:lnSpc>
              <a:spcBef>
                <a:spcPts val="1200"/>
              </a:spcBef>
              <a:spcAft>
                <a:spcPts val="0"/>
              </a:spcAft>
              <a:buSzPts val="1800"/>
              <a:buNone/>
            </a:pPr>
            <a:endParaRPr>
              <a:solidFill>
                <a:schemeClr val="dk1"/>
              </a:solidFill>
              <a:latin typeface="Times New Roman"/>
              <a:ea typeface="Times New Roman"/>
              <a:cs typeface="Times New Roman"/>
              <a:sym typeface="Times New Roman"/>
            </a:endParaRPr>
          </a:p>
          <a:p>
            <a:pPr marL="0" lvl="0" indent="0" algn="ctr" rtl="0">
              <a:lnSpc>
                <a:spcPct val="115000"/>
              </a:lnSpc>
              <a:spcBef>
                <a:spcPts val="1200"/>
              </a:spcBef>
              <a:spcAft>
                <a:spcPts val="0"/>
              </a:spcAft>
              <a:buSzPts val="1800"/>
              <a:buNone/>
            </a:pPr>
            <a:endParaRPr>
              <a:solidFill>
                <a:schemeClr val="dk1"/>
              </a:solidFill>
              <a:latin typeface="Times New Roman"/>
              <a:ea typeface="Times New Roman"/>
              <a:cs typeface="Times New Roman"/>
              <a:sym typeface="Times New Roman"/>
            </a:endParaRPr>
          </a:p>
          <a:p>
            <a:pPr marL="0" lvl="0" indent="0" algn="ctr" rtl="0">
              <a:lnSpc>
                <a:spcPct val="115000"/>
              </a:lnSpc>
              <a:spcBef>
                <a:spcPts val="1200"/>
              </a:spcBef>
              <a:spcAft>
                <a:spcPts val="1200"/>
              </a:spcAft>
              <a:buSzPts val="1800"/>
              <a:buNone/>
            </a:pPr>
            <a:endParaRPr sz="3300" b="1">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4"/>
          <p:cNvSpPr txBox="1">
            <a:spLocks noGrp="1"/>
          </p:cNvSpPr>
          <p:nvPr>
            <p:ph type="body" idx="1"/>
          </p:nvPr>
        </p:nvSpPr>
        <p:spPr>
          <a:xfrm>
            <a:off x="75" y="50"/>
            <a:ext cx="9144000" cy="514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fontScale="25000"/>
          </a:bodyPr>
          <a:lstStyle/>
          <a:p>
            <a:pPr marL="0" lvl="0" indent="0" algn="l" rtl="0">
              <a:lnSpc>
                <a:spcPct val="115000"/>
              </a:lnSpc>
              <a:spcBef>
                <a:spcPts val="0"/>
              </a:spcBef>
              <a:spcAft>
                <a:spcPts val="0"/>
              </a:spcAft>
              <a:buSzPct val="32142"/>
              <a:buNone/>
            </a:pPr>
            <a:r>
              <a:rPr lang="en" sz="5600" b="1">
                <a:solidFill>
                  <a:schemeClr val="dk1"/>
                </a:solidFill>
                <a:latin typeface="Times New Roman"/>
                <a:ea typeface="Times New Roman"/>
                <a:cs typeface="Times New Roman"/>
                <a:sym typeface="Times New Roman"/>
              </a:rPr>
              <a:t>REFERENCES</a:t>
            </a:r>
            <a:endParaRPr sz="56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75"/>
              <a:buFont typeface="Arial"/>
              <a:buNone/>
            </a:pPr>
            <a:r>
              <a:rPr lang="en" sz="4900">
                <a:solidFill>
                  <a:schemeClr val="dk1"/>
                </a:solidFill>
                <a:latin typeface="Times New Roman"/>
                <a:ea typeface="Times New Roman"/>
                <a:cs typeface="Times New Roman"/>
                <a:sym typeface="Times New Roman"/>
              </a:rPr>
              <a:t>1.</a:t>
            </a:r>
            <a:r>
              <a:rPr lang="en" sz="4900" b="1">
                <a:solidFill>
                  <a:schemeClr val="dk1"/>
                </a:solidFill>
                <a:latin typeface="Times New Roman"/>
                <a:ea typeface="Times New Roman"/>
                <a:cs typeface="Times New Roman"/>
                <a:sym typeface="Times New Roman"/>
              </a:rPr>
              <a:t>Khan, Z., Bhadouria, P., &amp; Bisen, P. S</a:t>
            </a:r>
            <a:r>
              <a:rPr lang="en" sz="4900">
                <a:solidFill>
                  <a:schemeClr val="dk1"/>
                </a:solidFill>
                <a:latin typeface="Times New Roman"/>
                <a:ea typeface="Times New Roman"/>
                <a:cs typeface="Times New Roman"/>
                <a:sym typeface="Times New Roman"/>
              </a:rPr>
              <a:t>. (2005). Nutritional and therapeutic potential of </a:t>
            </a:r>
            <a:r>
              <a:rPr lang="en" sz="4900" i="1">
                <a:solidFill>
                  <a:schemeClr val="dk1"/>
                </a:solidFill>
                <a:latin typeface="Times New Roman"/>
                <a:ea typeface="Times New Roman"/>
                <a:cs typeface="Times New Roman"/>
                <a:sym typeface="Times New Roman"/>
              </a:rPr>
              <a:t>Spirulina</a:t>
            </a:r>
            <a:r>
              <a:rPr lang="en" sz="4900">
                <a:solidFill>
                  <a:schemeClr val="dk1"/>
                </a:solidFill>
                <a:latin typeface="Times New Roman"/>
                <a:ea typeface="Times New Roman"/>
                <a:cs typeface="Times New Roman"/>
                <a:sym typeface="Times New Roman"/>
              </a:rPr>
              <a:t>. </a:t>
            </a:r>
            <a:r>
              <a:rPr lang="en" sz="4900" i="1">
                <a:solidFill>
                  <a:schemeClr val="dk1"/>
                </a:solidFill>
                <a:latin typeface="Times New Roman"/>
                <a:ea typeface="Times New Roman"/>
                <a:cs typeface="Times New Roman"/>
                <a:sym typeface="Times New Roman"/>
              </a:rPr>
              <a:t>Current Pharmaceutical Biotechnology</a:t>
            </a:r>
            <a:r>
              <a:rPr lang="en" sz="4900">
                <a:solidFill>
                  <a:schemeClr val="dk1"/>
                </a:solidFill>
                <a:latin typeface="Times New Roman"/>
                <a:ea typeface="Times New Roman"/>
                <a:cs typeface="Times New Roman"/>
                <a:sym typeface="Times New Roman"/>
              </a:rPr>
              <a:t>, </a:t>
            </a:r>
            <a:r>
              <a:rPr lang="en" sz="4900" b="1">
                <a:solidFill>
                  <a:schemeClr val="dk1"/>
                </a:solidFill>
                <a:latin typeface="Times New Roman"/>
                <a:ea typeface="Times New Roman"/>
                <a:cs typeface="Times New Roman"/>
                <a:sym typeface="Times New Roman"/>
              </a:rPr>
              <a:t>6</a:t>
            </a:r>
            <a:r>
              <a:rPr lang="en" sz="4900">
                <a:solidFill>
                  <a:schemeClr val="dk1"/>
                </a:solidFill>
                <a:latin typeface="Times New Roman"/>
                <a:ea typeface="Times New Roman"/>
                <a:cs typeface="Times New Roman"/>
                <a:sym typeface="Times New Roman"/>
              </a:rPr>
              <a:t>(5), 373–379. </a:t>
            </a:r>
            <a:r>
              <a:rPr lang="en" sz="4900" u="sng">
                <a:solidFill>
                  <a:schemeClr val="hlink"/>
                </a:solidFill>
                <a:latin typeface="Times New Roman"/>
                <a:ea typeface="Times New Roman"/>
                <a:cs typeface="Times New Roman"/>
                <a:sym typeface="Times New Roman"/>
                <a:hlinkClick r:id="rId3"/>
              </a:rPr>
              <a:t>https://doi.org/10.2174/138920105774370607</a:t>
            </a:r>
            <a:br>
              <a:rPr lang="en" sz="4900" u="sng">
                <a:solidFill>
                  <a:schemeClr val="hlink"/>
                </a:solidFill>
                <a:latin typeface="Times New Roman"/>
                <a:ea typeface="Times New Roman"/>
                <a:cs typeface="Times New Roman"/>
                <a:sym typeface="Times New Roman"/>
                <a:hlinkClick r:id="rId3"/>
              </a:rPr>
            </a:br>
            <a:endParaRPr sz="49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75"/>
              <a:buFont typeface="Arial"/>
              <a:buNone/>
            </a:pPr>
            <a:r>
              <a:rPr lang="en" sz="4900">
                <a:solidFill>
                  <a:schemeClr val="dk1"/>
                </a:solidFill>
                <a:latin typeface="Times New Roman"/>
                <a:ea typeface="Times New Roman"/>
                <a:cs typeface="Times New Roman"/>
                <a:sym typeface="Times New Roman"/>
              </a:rPr>
              <a:t>2.</a:t>
            </a:r>
            <a:r>
              <a:rPr lang="en" sz="4900" b="1">
                <a:solidFill>
                  <a:schemeClr val="dk1"/>
                </a:solidFill>
                <a:latin typeface="Times New Roman"/>
                <a:ea typeface="Times New Roman"/>
                <a:cs typeface="Times New Roman"/>
                <a:sym typeface="Times New Roman"/>
              </a:rPr>
              <a:t>Miranda, M. S., Cintra, R. G., Barros, S. B. M., &amp; Mancini-Filho, J.</a:t>
            </a:r>
            <a:r>
              <a:rPr lang="en" sz="4900">
                <a:solidFill>
                  <a:schemeClr val="dk1"/>
                </a:solidFill>
                <a:latin typeface="Times New Roman"/>
                <a:ea typeface="Times New Roman"/>
                <a:cs typeface="Times New Roman"/>
                <a:sym typeface="Times New Roman"/>
              </a:rPr>
              <a:t> (1998). Antioxidant activity of the microalga </a:t>
            </a:r>
            <a:r>
              <a:rPr lang="en" sz="4900" i="1">
                <a:solidFill>
                  <a:schemeClr val="dk1"/>
                </a:solidFill>
                <a:latin typeface="Times New Roman"/>
                <a:ea typeface="Times New Roman"/>
                <a:cs typeface="Times New Roman"/>
                <a:sym typeface="Times New Roman"/>
              </a:rPr>
              <a:t>Spirulina maxima</a:t>
            </a:r>
            <a:r>
              <a:rPr lang="en" sz="4900">
                <a:solidFill>
                  <a:schemeClr val="dk1"/>
                </a:solidFill>
                <a:latin typeface="Times New Roman"/>
                <a:ea typeface="Times New Roman"/>
                <a:cs typeface="Times New Roman"/>
                <a:sym typeface="Times New Roman"/>
              </a:rPr>
              <a:t>. </a:t>
            </a:r>
            <a:r>
              <a:rPr lang="en" sz="4900" i="1">
                <a:solidFill>
                  <a:schemeClr val="dk1"/>
                </a:solidFill>
                <a:latin typeface="Times New Roman"/>
                <a:ea typeface="Times New Roman"/>
                <a:cs typeface="Times New Roman"/>
                <a:sym typeface="Times New Roman"/>
              </a:rPr>
              <a:t>Food Chemistry</a:t>
            </a:r>
            <a:r>
              <a:rPr lang="en" sz="4900">
                <a:solidFill>
                  <a:schemeClr val="dk1"/>
                </a:solidFill>
                <a:latin typeface="Times New Roman"/>
                <a:ea typeface="Times New Roman"/>
                <a:cs typeface="Times New Roman"/>
                <a:sym typeface="Times New Roman"/>
              </a:rPr>
              <a:t>, </a:t>
            </a:r>
            <a:r>
              <a:rPr lang="en" sz="4900" b="1">
                <a:solidFill>
                  <a:schemeClr val="dk1"/>
                </a:solidFill>
                <a:latin typeface="Times New Roman"/>
                <a:ea typeface="Times New Roman"/>
                <a:cs typeface="Times New Roman"/>
                <a:sym typeface="Times New Roman"/>
              </a:rPr>
              <a:t>61</a:t>
            </a:r>
            <a:r>
              <a:rPr lang="en" sz="4900">
                <a:solidFill>
                  <a:schemeClr val="dk1"/>
                </a:solidFill>
                <a:latin typeface="Times New Roman"/>
                <a:ea typeface="Times New Roman"/>
                <a:cs typeface="Times New Roman"/>
                <a:sym typeface="Times New Roman"/>
              </a:rPr>
              <a:t>(4), 457–460. </a:t>
            </a:r>
            <a:r>
              <a:rPr lang="en" sz="4900" u="sng">
                <a:solidFill>
                  <a:schemeClr val="hlink"/>
                </a:solidFill>
                <a:latin typeface="Times New Roman"/>
                <a:ea typeface="Times New Roman"/>
                <a:cs typeface="Times New Roman"/>
                <a:sym typeface="Times New Roman"/>
                <a:hlinkClick r:id="rId4"/>
              </a:rPr>
              <a:t>https://doi.org/10.1016/S0308-8146(97)00062-4</a:t>
            </a:r>
            <a:br>
              <a:rPr lang="en" sz="4900" u="sng">
                <a:solidFill>
                  <a:schemeClr val="hlink"/>
                </a:solidFill>
                <a:latin typeface="Times New Roman"/>
                <a:ea typeface="Times New Roman"/>
                <a:cs typeface="Times New Roman"/>
                <a:sym typeface="Times New Roman"/>
                <a:hlinkClick r:id="rId4"/>
              </a:rPr>
            </a:br>
            <a:endParaRPr sz="49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75"/>
              <a:buFont typeface="Arial"/>
              <a:buNone/>
            </a:pPr>
            <a:r>
              <a:rPr lang="en" sz="4900">
                <a:solidFill>
                  <a:schemeClr val="dk1"/>
                </a:solidFill>
                <a:latin typeface="Times New Roman"/>
                <a:ea typeface="Times New Roman"/>
                <a:cs typeface="Times New Roman"/>
                <a:sym typeface="Times New Roman"/>
              </a:rPr>
              <a:t>3.</a:t>
            </a:r>
            <a:r>
              <a:rPr lang="en" sz="4900" b="1">
                <a:solidFill>
                  <a:schemeClr val="dk1"/>
                </a:solidFill>
                <a:latin typeface="Times New Roman"/>
                <a:ea typeface="Times New Roman"/>
                <a:cs typeface="Times New Roman"/>
                <a:sym typeface="Times New Roman"/>
              </a:rPr>
              <a:t>Sharma, N., Sharma, V., &amp; Pandey, A.</a:t>
            </a:r>
            <a:r>
              <a:rPr lang="en" sz="4900">
                <a:solidFill>
                  <a:schemeClr val="dk1"/>
                </a:solidFill>
                <a:latin typeface="Times New Roman"/>
                <a:ea typeface="Times New Roman"/>
                <a:cs typeface="Times New Roman"/>
                <a:sym typeface="Times New Roman"/>
              </a:rPr>
              <a:t> (2020). </a:t>
            </a:r>
            <a:r>
              <a:rPr lang="en" sz="4900" i="1">
                <a:solidFill>
                  <a:schemeClr val="dk1"/>
                </a:solidFill>
                <a:latin typeface="Times New Roman"/>
                <a:ea typeface="Times New Roman"/>
                <a:cs typeface="Times New Roman"/>
                <a:sym typeface="Times New Roman"/>
              </a:rPr>
              <a:t>In silico</a:t>
            </a:r>
            <a:r>
              <a:rPr lang="en" sz="4900">
                <a:solidFill>
                  <a:schemeClr val="dk1"/>
                </a:solidFill>
                <a:latin typeface="Times New Roman"/>
                <a:ea typeface="Times New Roman"/>
                <a:cs typeface="Times New Roman"/>
                <a:sym typeface="Times New Roman"/>
              </a:rPr>
              <a:t> docking analysis of antimicrobial peptides from </a:t>
            </a:r>
            <a:r>
              <a:rPr lang="en" sz="4900" i="1">
                <a:solidFill>
                  <a:schemeClr val="dk1"/>
                </a:solidFill>
                <a:latin typeface="Times New Roman"/>
                <a:ea typeface="Times New Roman"/>
                <a:cs typeface="Times New Roman"/>
                <a:sym typeface="Times New Roman"/>
              </a:rPr>
              <a:t>Spirulina platensis</a:t>
            </a:r>
            <a:r>
              <a:rPr lang="en" sz="4900">
                <a:solidFill>
                  <a:schemeClr val="dk1"/>
                </a:solidFill>
                <a:latin typeface="Times New Roman"/>
                <a:ea typeface="Times New Roman"/>
                <a:cs typeface="Times New Roman"/>
                <a:sym typeface="Times New Roman"/>
              </a:rPr>
              <a:t> targeting MurA protein. </a:t>
            </a:r>
            <a:r>
              <a:rPr lang="en" sz="4900" i="1">
                <a:solidFill>
                  <a:schemeClr val="dk1"/>
                </a:solidFill>
                <a:latin typeface="Times New Roman"/>
                <a:ea typeface="Times New Roman"/>
                <a:cs typeface="Times New Roman"/>
                <a:sym typeface="Times New Roman"/>
              </a:rPr>
              <a:t>Journal of Biomolecular Structure and Dynamics</a:t>
            </a:r>
            <a:r>
              <a:rPr lang="en" sz="4900">
                <a:solidFill>
                  <a:schemeClr val="dk1"/>
                </a:solidFill>
                <a:latin typeface="Times New Roman"/>
                <a:ea typeface="Times New Roman"/>
                <a:cs typeface="Times New Roman"/>
                <a:sym typeface="Times New Roman"/>
              </a:rPr>
              <a:t>, </a:t>
            </a:r>
            <a:r>
              <a:rPr lang="en" sz="4900" b="1">
                <a:solidFill>
                  <a:schemeClr val="dk1"/>
                </a:solidFill>
                <a:latin typeface="Times New Roman"/>
                <a:ea typeface="Times New Roman"/>
                <a:cs typeface="Times New Roman"/>
                <a:sym typeface="Times New Roman"/>
              </a:rPr>
              <a:t>38</a:t>
            </a:r>
            <a:r>
              <a:rPr lang="en" sz="4900">
                <a:solidFill>
                  <a:schemeClr val="dk1"/>
                </a:solidFill>
                <a:latin typeface="Times New Roman"/>
                <a:ea typeface="Times New Roman"/>
                <a:cs typeface="Times New Roman"/>
                <a:sym typeface="Times New Roman"/>
              </a:rPr>
              <a:t>(10), 3023–3032. </a:t>
            </a:r>
            <a:r>
              <a:rPr lang="en" sz="4900" u="sng">
                <a:solidFill>
                  <a:schemeClr val="hlink"/>
                </a:solidFill>
                <a:latin typeface="Times New Roman"/>
                <a:ea typeface="Times New Roman"/>
                <a:cs typeface="Times New Roman"/>
                <a:sym typeface="Times New Roman"/>
                <a:hlinkClick r:id="rId5"/>
              </a:rPr>
              <a:t>https://doi.org/10.1080/07391102.2019.1628486</a:t>
            </a:r>
            <a:br>
              <a:rPr lang="en" sz="4900" u="sng">
                <a:solidFill>
                  <a:schemeClr val="hlink"/>
                </a:solidFill>
                <a:latin typeface="Times New Roman"/>
                <a:ea typeface="Times New Roman"/>
                <a:cs typeface="Times New Roman"/>
                <a:sym typeface="Times New Roman"/>
                <a:hlinkClick r:id="rId5"/>
              </a:rPr>
            </a:br>
            <a:endParaRPr sz="49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75"/>
              <a:buFont typeface="Arial"/>
              <a:buNone/>
            </a:pPr>
            <a:r>
              <a:rPr lang="en" sz="4900">
                <a:solidFill>
                  <a:schemeClr val="dk1"/>
                </a:solidFill>
                <a:latin typeface="Times New Roman"/>
                <a:ea typeface="Times New Roman"/>
                <a:cs typeface="Times New Roman"/>
                <a:sym typeface="Times New Roman"/>
              </a:rPr>
              <a:t>4.</a:t>
            </a:r>
            <a:r>
              <a:rPr lang="en" sz="4900" b="1">
                <a:solidFill>
                  <a:schemeClr val="dk1"/>
                </a:solidFill>
                <a:latin typeface="Times New Roman"/>
                <a:ea typeface="Times New Roman"/>
                <a:cs typeface="Times New Roman"/>
                <a:sym typeface="Times New Roman"/>
              </a:rPr>
              <a:t>Belay, A., Ota, Y., Miyakawa, K., &amp; Shimamatsu, H.</a:t>
            </a:r>
            <a:r>
              <a:rPr lang="en" sz="4900">
                <a:solidFill>
                  <a:schemeClr val="dk1"/>
                </a:solidFill>
                <a:latin typeface="Times New Roman"/>
                <a:ea typeface="Times New Roman"/>
                <a:cs typeface="Times New Roman"/>
                <a:sym typeface="Times New Roman"/>
              </a:rPr>
              <a:t> (2002). Current knowledge on potential health benefits of </a:t>
            </a:r>
            <a:r>
              <a:rPr lang="en" sz="4900" i="1">
                <a:solidFill>
                  <a:schemeClr val="dk1"/>
                </a:solidFill>
                <a:latin typeface="Times New Roman"/>
                <a:ea typeface="Times New Roman"/>
                <a:cs typeface="Times New Roman"/>
                <a:sym typeface="Times New Roman"/>
              </a:rPr>
              <a:t>Spirulina</a:t>
            </a:r>
            <a:r>
              <a:rPr lang="en" sz="4900">
                <a:solidFill>
                  <a:schemeClr val="dk1"/>
                </a:solidFill>
                <a:latin typeface="Times New Roman"/>
                <a:ea typeface="Times New Roman"/>
                <a:cs typeface="Times New Roman"/>
                <a:sym typeface="Times New Roman"/>
              </a:rPr>
              <a:t>. </a:t>
            </a:r>
            <a:r>
              <a:rPr lang="en" sz="4900" i="1">
                <a:solidFill>
                  <a:schemeClr val="dk1"/>
                </a:solidFill>
                <a:latin typeface="Times New Roman"/>
                <a:ea typeface="Times New Roman"/>
                <a:cs typeface="Times New Roman"/>
                <a:sym typeface="Times New Roman"/>
              </a:rPr>
              <a:t>Journal of Medicinal Food</a:t>
            </a:r>
            <a:r>
              <a:rPr lang="en" sz="4900">
                <a:solidFill>
                  <a:schemeClr val="dk1"/>
                </a:solidFill>
                <a:latin typeface="Times New Roman"/>
                <a:ea typeface="Times New Roman"/>
                <a:cs typeface="Times New Roman"/>
                <a:sym typeface="Times New Roman"/>
              </a:rPr>
              <a:t>, </a:t>
            </a:r>
            <a:r>
              <a:rPr lang="en" sz="4900" b="1">
                <a:solidFill>
                  <a:schemeClr val="dk1"/>
                </a:solidFill>
                <a:latin typeface="Times New Roman"/>
                <a:ea typeface="Times New Roman"/>
                <a:cs typeface="Times New Roman"/>
                <a:sym typeface="Times New Roman"/>
              </a:rPr>
              <a:t>5</a:t>
            </a:r>
            <a:r>
              <a:rPr lang="en" sz="4900">
                <a:solidFill>
                  <a:schemeClr val="dk1"/>
                </a:solidFill>
                <a:latin typeface="Times New Roman"/>
                <a:ea typeface="Times New Roman"/>
                <a:cs typeface="Times New Roman"/>
                <a:sym typeface="Times New Roman"/>
              </a:rPr>
              <a:t>(2), 83–92. </a:t>
            </a:r>
            <a:r>
              <a:rPr lang="en" sz="4900" u="sng">
                <a:solidFill>
                  <a:schemeClr val="hlink"/>
                </a:solidFill>
                <a:latin typeface="Times New Roman"/>
                <a:ea typeface="Times New Roman"/>
                <a:cs typeface="Times New Roman"/>
                <a:sym typeface="Times New Roman"/>
                <a:hlinkClick r:id="rId6"/>
              </a:rPr>
              <a:t>https://doi.org/10.1089/10966200260398178</a:t>
            </a:r>
            <a:br>
              <a:rPr lang="en" sz="4900" u="sng">
                <a:solidFill>
                  <a:schemeClr val="hlink"/>
                </a:solidFill>
                <a:latin typeface="Times New Roman"/>
                <a:ea typeface="Times New Roman"/>
                <a:cs typeface="Times New Roman"/>
                <a:sym typeface="Times New Roman"/>
                <a:hlinkClick r:id="rId6"/>
              </a:rPr>
            </a:br>
            <a:endParaRPr sz="49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75"/>
              <a:buFont typeface="Arial"/>
              <a:buNone/>
            </a:pPr>
            <a:r>
              <a:rPr lang="en" sz="4900">
                <a:solidFill>
                  <a:schemeClr val="dk1"/>
                </a:solidFill>
                <a:latin typeface="Times New Roman"/>
                <a:ea typeface="Times New Roman"/>
                <a:cs typeface="Times New Roman"/>
                <a:sym typeface="Times New Roman"/>
              </a:rPr>
              <a:t>5.</a:t>
            </a:r>
            <a:r>
              <a:rPr lang="en" sz="4900" b="1">
                <a:solidFill>
                  <a:schemeClr val="dk1"/>
                </a:solidFill>
                <a:latin typeface="Times New Roman"/>
                <a:ea typeface="Times New Roman"/>
                <a:cs typeface="Times New Roman"/>
                <a:sym typeface="Times New Roman"/>
              </a:rPr>
              <a:t>Mishra, S. K., Shrivastav, A., &amp; Shukla, S.</a:t>
            </a:r>
            <a:r>
              <a:rPr lang="en" sz="4900">
                <a:solidFill>
                  <a:schemeClr val="dk1"/>
                </a:solidFill>
                <a:latin typeface="Times New Roman"/>
                <a:ea typeface="Times New Roman"/>
                <a:cs typeface="Times New Roman"/>
                <a:sym typeface="Times New Roman"/>
              </a:rPr>
              <a:t> (2021). Computational approach for identifying phycocyanin and phenolic derivatives from </a:t>
            </a:r>
            <a:r>
              <a:rPr lang="en" sz="4900" i="1">
                <a:solidFill>
                  <a:schemeClr val="dk1"/>
                </a:solidFill>
                <a:latin typeface="Times New Roman"/>
                <a:ea typeface="Times New Roman"/>
                <a:cs typeface="Times New Roman"/>
                <a:sym typeface="Times New Roman"/>
              </a:rPr>
              <a:t>Spirulina</a:t>
            </a:r>
            <a:r>
              <a:rPr lang="en" sz="4900">
                <a:solidFill>
                  <a:schemeClr val="dk1"/>
                </a:solidFill>
                <a:latin typeface="Times New Roman"/>
                <a:ea typeface="Times New Roman"/>
                <a:cs typeface="Times New Roman"/>
                <a:sym typeface="Times New Roman"/>
              </a:rPr>
              <a:t> as inhibitors of bacterial enzymes. </a:t>
            </a:r>
            <a:r>
              <a:rPr lang="en" sz="4900" i="1">
                <a:solidFill>
                  <a:schemeClr val="dk1"/>
                </a:solidFill>
                <a:latin typeface="Times New Roman"/>
                <a:ea typeface="Times New Roman"/>
                <a:cs typeface="Times New Roman"/>
                <a:sym typeface="Times New Roman"/>
              </a:rPr>
              <a:t>Computational Biology and Chemistry</a:t>
            </a:r>
            <a:r>
              <a:rPr lang="en" sz="4900">
                <a:solidFill>
                  <a:schemeClr val="dk1"/>
                </a:solidFill>
                <a:latin typeface="Times New Roman"/>
                <a:ea typeface="Times New Roman"/>
                <a:cs typeface="Times New Roman"/>
                <a:sym typeface="Times New Roman"/>
              </a:rPr>
              <a:t>, </a:t>
            </a:r>
            <a:r>
              <a:rPr lang="en" sz="4900" b="1">
                <a:solidFill>
                  <a:schemeClr val="dk1"/>
                </a:solidFill>
                <a:latin typeface="Times New Roman"/>
                <a:ea typeface="Times New Roman"/>
                <a:cs typeface="Times New Roman"/>
                <a:sym typeface="Times New Roman"/>
              </a:rPr>
              <a:t>90</a:t>
            </a:r>
            <a:r>
              <a:rPr lang="en" sz="4900">
                <a:solidFill>
                  <a:schemeClr val="dk1"/>
                </a:solidFill>
                <a:latin typeface="Times New Roman"/>
                <a:ea typeface="Times New Roman"/>
                <a:cs typeface="Times New Roman"/>
                <a:sym typeface="Times New Roman"/>
              </a:rPr>
              <a:t>, 107386. </a:t>
            </a:r>
            <a:r>
              <a:rPr lang="en" sz="4900" u="sng">
                <a:solidFill>
                  <a:schemeClr val="hlink"/>
                </a:solidFill>
                <a:latin typeface="Times New Roman"/>
                <a:ea typeface="Times New Roman"/>
                <a:cs typeface="Times New Roman"/>
                <a:sym typeface="Times New Roman"/>
                <a:hlinkClick r:id="rId7"/>
              </a:rPr>
              <a:t>https://doi.org/10.1016/j.compbiolchem.2020.107386</a:t>
            </a:r>
            <a:br>
              <a:rPr lang="en" sz="4900" u="sng">
                <a:solidFill>
                  <a:schemeClr val="hlink"/>
                </a:solidFill>
                <a:latin typeface="Times New Roman"/>
                <a:ea typeface="Times New Roman"/>
                <a:cs typeface="Times New Roman"/>
                <a:sym typeface="Times New Roman"/>
                <a:hlinkClick r:id="rId7"/>
              </a:rPr>
            </a:br>
            <a:endParaRPr sz="49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75"/>
              <a:buFont typeface="Arial"/>
              <a:buNone/>
            </a:pPr>
            <a:r>
              <a:rPr lang="en" sz="4900">
                <a:solidFill>
                  <a:schemeClr val="dk1"/>
                </a:solidFill>
                <a:latin typeface="Times New Roman"/>
                <a:ea typeface="Times New Roman"/>
                <a:cs typeface="Times New Roman"/>
                <a:sym typeface="Times New Roman"/>
              </a:rPr>
              <a:t>6.</a:t>
            </a:r>
            <a:r>
              <a:rPr lang="en" sz="4900" b="1">
                <a:solidFill>
                  <a:schemeClr val="dk1"/>
                </a:solidFill>
                <a:latin typeface="Times New Roman"/>
                <a:ea typeface="Times New Roman"/>
                <a:cs typeface="Times New Roman"/>
                <a:sym typeface="Times New Roman"/>
              </a:rPr>
              <a:t>Gershwin, M. E., &amp; Belay, A. (Eds.). </a:t>
            </a:r>
            <a:r>
              <a:rPr lang="en" sz="4900">
                <a:solidFill>
                  <a:schemeClr val="dk1"/>
                </a:solidFill>
                <a:latin typeface="Times New Roman"/>
                <a:ea typeface="Times New Roman"/>
                <a:cs typeface="Times New Roman"/>
                <a:sym typeface="Times New Roman"/>
              </a:rPr>
              <a:t>(2007). </a:t>
            </a:r>
            <a:r>
              <a:rPr lang="en" sz="4900" i="1">
                <a:solidFill>
                  <a:schemeClr val="dk1"/>
                </a:solidFill>
                <a:latin typeface="Times New Roman"/>
                <a:ea typeface="Times New Roman"/>
                <a:cs typeface="Times New Roman"/>
                <a:sym typeface="Times New Roman"/>
              </a:rPr>
              <a:t>Spirulina in human nutrition and health</a:t>
            </a:r>
            <a:r>
              <a:rPr lang="en" sz="4900">
                <a:solidFill>
                  <a:schemeClr val="dk1"/>
                </a:solidFill>
                <a:latin typeface="Times New Roman"/>
                <a:ea typeface="Times New Roman"/>
                <a:cs typeface="Times New Roman"/>
                <a:sym typeface="Times New Roman"/>
              </a:rPr>
              <a:t>. CRC Press. </a:t>
            </a:r>
            <a:r>
              <a:rPr lang="en" sz="4900" u="sng">
                <a:solidFill>
                  <a:schemeClr val="hlink"/>
                </a:solidFill>
                <a:latin typeface="Times New Roman"/>
                <a:ea typeface="Times New Roman"/>
                <a:cs typeface="Times New Roman"/>
                <a:sym typeface="Times New Roman"/>
                <a:hlinkClick r:id="rId8"/>
              </a:rPr>
              <a:t>https://doi.org/10.1201/9781420004315</a:t>
            </a:r>
            <a:br>
              <a:rPr lang="en" sz="4900" u="sng">
                <a:solidFill>
                  <a:schemeClr val="hlink"/>
                </a:solidFill>
                <a:latin typeface="Times New Roman"/>
                <a:ea typeface="Times New Roman"/>
                <a:cs typeface="Times New Roman"/>
                <a:sym typeface="Times New Roman"/>
                <a:hlinkClick r:id="rId8"/>
              </a:rPr>
            </a:br>
            <a:endParaRPr sz="49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275"/>
              <a:buFont typeface="Arial"/>
              <a:buNone/>
            </a:pPr>
            <a:r>
              <a:rPr lang="en" sz="4900">
                <a:solidFill>
                  <a:schemeClr val="dk1"/>
                </a:solidFill>
                <a:latin typeface="Times New Roman"/>
                <a:ea typeface="Times New Roman"/>
                <a:cs typeface="Times New Roman"/>
                <a:sym typeface="Times New Roman"/>
              </a:rPr>
              <a:t>7.</a:t>
            </a:r>
            <a:r>
              <a:rPr lang="en" sz="4900" b="1">
                <a:solidFill>
                  <a:schemeClr val="dk1"/>
                </a:solidFill>
                <a:latin typeface="Times New Roman"/>
                <a:ea typeface="Times New Roman"/>
                <a:cs typeface="Times New Roman"/>
                <a:sym typeface="Times New Roman"/>
              </a:rPr>
              <a:t>Abdel-Daim, M. M., Abushouk, A. I., Bungău, S. G., Bin-Jumah, M., El-Kott, A. F., &amp; Shati, A. A.</a:t>
            </a:r>
            <a:r>
              <a:rPr lang="en" sz="4900">
                <a:solidFill>
                  <a:schemeClr val="dk1"/>
                </a:solidFill>
                <a:latin typeface="Times New Roman"/>
                <a:ea typeface="Times New Roman"/>
                <a:cs typeface="Times New Roman"/>
                <a:sym typeface="Times New Roman"/>
              </a:rPr>
              <a:t> (2019). </a:t>
            </a:r>
            <a:r>
              <a:rPr lang="en" sz="4900" i="1">
                <a:solidFill>
                  <a:schemeClr val="dk1"/>
                </a:solidFill>
                <a:latin typeface="Times New Roman"/>
                <a:ea typeface="Times New Roman"/>
                <a:cs typeface="Times New Roman"/>
                <a:sym typeface="Times New Roman"/>
              </a:rPr>
              <a:t>In vitro</a:t>
            </a:r>
            <a:r>
              <a:rPr lang="en" sz="4900">
                <a:solidFill>
                  <a:schemeClr val="dk1"/>
                </a:solidFill>
                <a:latin typeface="Times New Roman"/>
                <a:ea typeface="Times New Roman"/>
                <a:cs typeface="Times New Roman"/>
                <a:sym typeface="Times New Roman"/>
              </a:rPr>
              <a:t> and </a:t>
            </a:r>
            <a:r>
              <a:rPr lang="en" sz="4900" i="1">
                <a:solidFill>
                  <a:schemeClr val="dk1"/>
                </a:solidFill>
                <a:latin typeface="Times New Roman"/>
                <a:ea typeface="Times New Roman"/>
                <a:cs typeface="Times New Roman"/>
                <a:sym typeface="Times New Roman"/>
              </a:rPr>
              <a:t>in silico</a:t>
            </a:r>
            <a:r>
              <a:rPr lang="en" sz="4900">
                <a:solidFill>
                  <a:schemeClr val="dk1"/>
                </a:solidFill>
                <a:latin typeface="Times New Roman"/>
                <a:ea typeface="Times New Roman"/>
                <a:cs typeface="Times New Roman"/>
                <a:sym typeface="Times New Roman"/>
              </a:rPr>
              <a:t> evaluation of the protective role of </a:t>
            </a:r>
            <a:r>
              <a:rPr lang="en" sz="4900" i="1">
                <a:solidFill>
                  <a:schemeClr val="dk1"/>
                </a:solidFill>
                <a:latin typeface="Times New Roman"/>
                <a:ea typeface="Times New Roman"/>
                <a:cs typeface="Times New Roman"/>
                <a:sym typeface="Times New Roman"/>
              </a:rPr>
              <a:t>Spirulina</a:t>
            </a:r>
            <a:r>
              <a:rPr lang="en" sz="4900">
                <a:solidFill>
                  <a:schemeClr val="dk1"/>
                </a:solidFill>
                <a:latin typeface="Times New Roman"/>
                <a:ea typeface="Times New Roman"/>
                <a:cs typeface="Times New Roman"/>
                <a:sym typeface="Times New Roman"/>
              </a:rPr>
              <a:t> against oxidative and microbial stress. </a:t>
            </a:r>
            <a:r>
              <a:rPr lang="en" sz="4900" i="1">
                <a:solidFill>
                  <a:schemeClr val="dk1"/>
                </a:solidFill>
                <a:latin typeface="Times New Roman"/>
                <a:ea typeface="Times New Roman"/>
                <a:cs typeface="Times New Roman"/>
                <a:sym typeface="Times New Roman"/>
              </a:rPr>
              <a:t>Environmental Science and Pollution Research</a:t>
            </a:r>
            <a:r>
              <a:rPr lang="en" sz="4900">
                <a:solidFill>
                  <a:schemeClr val="dk1"/>
                </a:solidFill>
                <a:latin typeface="Times New Roman"/>
                <a:ea typeface="Times New Roman"/>
                <a:cs typeface="Times New Roman"/>
                <a:sym typeface="Times New Roman"/>
              </a:rPr>
              <a:t>, </a:t>
            </a:r>
            <a:r>
              <a:rPr lang="en" sz="4900" b="1">
                <a:solidFill>
                  <a:schemeClr val="dk1"/>
                </a:solidFill>
                <a:latin typeface="Times New Roman"/>
                <a:ea typeface="Times New Roman"/>
                <a:cs typeface="Times New Roman"/>
                <a:sym typeface="Times New Roman"/>
              </a:rPr>
              <a:t>26</a:t>
            </a:r>
            <a:r>
              <a:rPr lang="en" sz="4900">
                <a:solidFill>
                  <a:schemeClr val="dk1"/>
                </a:solidFill>
                <a:latin typeface="Times New Roman"/>
                <a:ea typeface="Times New Roman"/>
                <a:cs typeface="Times New Roman"/>
                <a:sym typeface="Times New Roman"/>
              </a:rPr>
              <a:t>(3), 2879–2890. </a:t>
            </a:r>
            <a:r>
              <a:rPr lang="en" sz="4900" u="sng">
                <a:solidFill>
                  <a:schemeClr val="hlink"/>
                </a:solidFill>
                <a:latin typeface="Times New Roman"/>
                <a:ea typeface="Times New Roman"/>
                <a:cs typeface="Times New Roman"/>
                <a:sym typeface="Times New Roman"/>
                <a:hlinkClick r:id="rId9"/>
              </a:rPr>
              <a:t>https://doi.org/10.1007/s11356-018-3749-0</a:t>
            </a:r>
            <a:endParaRPr sz="49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SzPct val="55517"/>
              <a:buNone/>
            </a:pPr>
            <a:endParaRPr sz="3242" b="1">
              <a:solidFill>
                <a:schemeClr val="dk1"/>
              </a:solidFill>
              <a:latin typeface="Times New Roman"/>
              <a:ea typeface="Times New Roman"/>
              <a:cs typeface="Times New Roman"/>
              <a:sym typeface="Times New Roman"/>
            </a:endParaRPr>
          </a:p>
        </p:txBody>
      </p:sp>
      <p:pic>
        <p:nvPicPr>
          <p:cNvPr id="467" name="Google Shape;467;p34"/>
          <p:cNvPicPr preferRelativeResize="0"/>
          <p:nvPr/>
        </p:nvPicPr>
        <p:blipFill rotWithShape="1">
          <a:blip r:embed="rId10">
            <a:alphaModFix/>
          </a:blip>
          <a:srcRect/>
          <a:stretch/>
        </p:blipFill>
        <p:spPr>
          <a:xfrm>
            <a:off x="8519175" y="50"/>
            <a:ext cx="572250" cy="3174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5"/>
          <p:cNvSpPr txBox="1">
            <a:spLocks noGrp="1"/>
          </p:cNvSpPr>
          <p:nvPr>
            <p:ph type="body" idx="4294967295"/>
          </p:nvPr>
        </p:nvSpPr>
        <p:spPr>
          <a:xfrm>
            <a:off x="311700" y="487675"/>
            <a:ext cx="8520600" cy="408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endParaRPr>
              <a:solidFill>
                <a:schemeClr val="dk1"/>
              </a:solidFill>
              <a:latin typeface="Times New Roman"/>
              <a:ea typeface="Times New Roman"/>
              <a:cs typeface="Times New Roman"/>
              <a:sym typeface="Times New Roman"/>
            </a:endParaRPr>
          </a:p>
          <a:p>
            <a:pPr marL="0" lvl="0" indent="0" algn="ctr" rtl="0">
              <a:lnSpc>
                <a:spcPct val="115000"/>
              </a:lnSpc>
              <a:spcBef>
                <a:spcPts val="1200"/>
              </a:spcBef>
              <a:spcAft>
                <a:spcPts val="0"/>
              </a:spcAft>
              <a:buSzPts val="1800"/>
              <a:buNone/>
            </a:pPr>
            <a:endParaRPr>
              <a:solidFill>
                <a:schemeClr val="dk1"/>
              </a:solidFill>
              <a:latin typeface="Times New Roman"/>
              <a:ea typeface="Times New Roman"/>
              <a:cs typeface="Times New Roman"/>
              <a:sym typeface="Times New Roman"/>
            </a:endParaRPr>
          </a:p>
          <a:p>
            <a:pPr marL="0" lvl="0" indent="0" algn="ctr" rtl="0">
              <a:lnSpc>
                <a:spcPct val="115000"/>
              </a:lnSpc>
              <a:spcBef>
                <a:spcPts val="1200"/>
              </a:spcBef>
              <a:spcAft>
                <a:spcPts val="0"/>
              </a:spcAft>
              <a:buSzPts val="1800"/>
              <a:buNone/>
            </a:pPr>
            <a:endParaRPr>
              <a:solidFill>
                <a:schemeClr val="dk1"/>
              </a:solidFill>
              <a:latin typeface="Times New Roman"/>
              <a:ea typeface="Times New Roman"/>
              <a:cs typeface="Times New Roman"/>
              <a:sym typeface="Times New Roman"/>
            </a:endParaRPr>
          </a:p>
          <a:p>
            <a:pPr marL="0" lvl="0" indent="0" algn="ctr" rtl="0">
              <a:lnSpc>
                <a:spcPct val="115000"/>
              </a:lnSpc>
              <a:spcBef>
                <a:spcPts val="1200"/>
              </a:spcBef>
              <a:spcAft>
                <a:spcPts val="1200"/>
              </a:spcAft>
              <a:buSzPts val="1800"/>
              <a:buNone/>
            </a:pPr>
            <a:endParaRPr sz="3300" b="1">
              <a:solidFill>
                <a:schemeClr val="dk1"/>
              </a:solidFill>
              <a:latin typeface="Times New Roman"/>
              <a:ea typeface="Times New Roman"/>
              <a:cs typeface="Times New Roman"/>
              <a:sym typeface="Times New Roman"/>
            </a:endParaRPr>
          </a:p>
        </p:txBody>
      </p:sp>
      <p:pic>
        <p:nvPicPr>
          <p:cNvPr id="473" name="Google Shape;473;p35"/>
          <p:cNvPicPr preferRelativeResize="0"/>
          <p:nvPr/>
        </p:nvPicPr>
        <p:blipFill rotWithShape="1">
          <a:blip r:embed="rId3">
            <a:alphaModFix/>
          </a:blip>
          <a:srcRect/>
          <a:stretch/>
        </p:blipFill>
        <p:spPr>
          <a:xfrm>
            <a:off x="7280600" y="615775"/>
            <a:ext cx="1376400" cy="615900"/>
          </a:xfrm>
          <a:prstGeom prst="rect">
            <a:avLst/>
          </a:prstGeom>
          <a:noFill/>
          <a:ln>
            <a:noFill/>
          </a:ln>
        </p:spPr>
      </p:pic>
      <p:sp>
        <p:nvSpPr>
          <p:cNvPr id="474" name="Google Shape;474;p3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4"/>
          <p:cNvPicPr preferRelativeResize="0"/>
          <p:nvPr/>
        </p:nvPicPr>
        <p:blipFill rotWithShape="1">
          <a:blip r:embed="rId3">
            <a:alphaModFix/>
          </a:blip>
          <a:srcRect/>
          <a:stretch/>
        </p:blipFill>
        <p:spPr>
          <a:xfrm>
            <a:off x="7163320" y="167640"/>
            <a:ext cx="1539400" cy="740975"/>
          </a:xfrm>
          <a:prstGeom prst="rect">
            <a:avLst/>
          </a:prstGeom>
          <a:noFill/>
          <a:ln>
            <a:noFill/>
          </a:ln>
        </p:spPr>
      </p:pic>
      <p:sp>
        <p:nvSpPr>
          <p:cNvPr id="72" name="Google Shape;72;p14"/>
          <p:cNvSpPr txBox="1">
            <a:spLocks noGrp="1"/>
          </p:cNvSpPr>
          <p:nvPr>
            <p:ph type="body" idx="1"/>
          </p:nvPr>
        </p:nvSpPr>
        <p:spPr>
          <a:xfrm>
            <a:off x="-50" y="125"/>
            <a:ext cx="9144000" cy="514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fontScale="25000"/>
          </a:bodyPr>
          <a:lstStyle/>
          <a:p>
            <a:pPr marL="0" lvl="0" indent="0" algn="l" rtl="0">
              <a:lnSpc>
                <a:spcPct val="115000"/>
              </a:lnSpc>
              <a:spcBef>
                <a:spcPts val="0"/>
              </a:spcBef>
              <a:spcAft>
                <a:spcPts val="0"/>
              </a:spcAft>
              <a:buSzPct val="44210"/>
              <a:buNone/>
            </a:pPr>
            <a:endParaRPr sz="3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25714"/>
              <a:buNone/>
            </a:pPr>
            <a:r>
              <a:rPr lang="en" sz="7000" b="1">
                <a:solidFill>
                  <a:schemeClr val="dk1"/>
                </a:solidFill>
                <a:latin typeface="Times New Roman"/>
                <a:ea typeface="Times New Roman"/>
                <a:cs typeface="Times New Roman"/>
                <a:sym typeface="Times New Roman"/>
              </a:rPr>
              <a:t>HYPOTHESIS</a:t>
            </a:r>
            <a:endParaRPr sz="70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32142"/>
              <a:buNone/>
            </a:pPr>
            <a:r>
              <a:rPr lang="en" sz="5600">
                <a:solidFill>
                  <a:schemeClr val="dk1"/>
                </a:solidFill>
                <a:latin typeface="Times New Roman"/>
                <a:ea typeface="Times New Roman"/>
                <a:cs typeface="Times New Roman"/>
                <a:sym typeface="Times New Roman"/>
              </a:rPr>
              <a:t>This research hypothesizes that </a:t>
            </a:r>
            <a:r>
              <a:rPr lang="en" sz="5600" i="1">
                <a:solidFill>
                  <a:schemeClr val="dk1"/>
                </a:solidFill>
                <a:latin typeface="Times New Roman"/>
                <a:ea typeface="Times New Roman"/>
                <a:cs typeface="Times New Roman"/>
                <a:sym typeface="Times New Roman"/>
              </a:rPr>
              <a:t>Spirulina platensis</a:t>
            </a:r>
            <a:r>
              <a:rPr lang="en" sz="5600">
                <a:solidFill>
                  <a:schemeClr val="dk1"/>
                </a:solidFill>
                <a:latin typeface="Times New Roman"/>
                <a:ea typeface="Times New Roman"/>
                <a:cs typeface="Times New Roman"/>
                <a:sym typeface="Times New Roman"/>
              </a:rPr>
              <a:t> possesses notable antimicrobial and antioxidant properties because of its rich composition of bioactive compounds which are explored through </a:t>
            </a:r>
            <a:r>
              <a:rPr lang="en" sz="5600" i="1">
                <a:solidFill>
                  <a:schemeClr val="dk1"/>
                </a:solidFill>
                <a:latin typeface="Times New Roman"/>
                <a:ea typeface="Times New Roman"/>
                <a:cs typeface="Times New Roman"/>
                <a:sym typeface="Times New Roman"/>
              </a:rPr>
              <a:t>in vitro</a:t>
            </a:r>
            <a:r>
              <a:rPr lang="en" sz="5600">
                <a:solidFill>
                  <a:schemeClr val="dk1"/>
                </a:solidFill>
                <a:latin typeface="Times New Roman"/>
                <a:ea typeface="Times New Roman"/>
                <a:cs typeface="Times New Roman"/>
                <a:sym typeface="Times New Roman"/>
              </a:rPr>
              <a:t> and </a:t>
            </a:r>
            <a:r>
              <a:rPr lang="en" sz="5600" i="1">
                <a:solidFill>
                  <a:schemeClr val="dk1"/>
                </a:solidFill>
                <a:latin typeface="Times New Roman"/>
                <a:ea typeface="Times New Roman"/>
                <a:cs typeface="Times New Roman"/>
                <a:sym typeface="Times New Roman"/>
              </a:rPr>
              <a:t>in silico</a:t>
            </a:r>
            <a:r>
              <a:rPr lang="en" sz="5600">
                <a:solidFill>
                  <a:schemeClr val="dk1"/>
                </a:solidFill>
                <a:latin typeface="Times New Roman"/>
                <a:ea typeface="Times New Roman"/>
                <a:cs typeface="Times New Roman"/>
                <a:sym typeface="Times New Roman"/>
              </a:rPr>
              <a:t> methods.</a:t>
            </a:r>
            <a:endParaRPr sz="5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37499"/>
              <a:buNone/>
            </a:pPr>
            <a:endParaRPr sz="48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37499"/>
              <a:buNone/>
            </a:pPr>
            <a:endParaRPr sz="48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25970"/>
              <a:buNone/>
            </a:pPr>
            <a:r>
              <a:rPr lang="en" sz="6930" b="1">
                <a:solidFill>
                  <a:schemeClr val="dk1"/>
                </a:solidFill>
                <a:latin typeface="Times New Roman"/>
                <a:ea typeface="Times New Roman"/>
                <a:cs typeface="Times New Roman"/>
                <a:sym typeface="Times New Roman"/>
              </a:rPr>
              <a:t>OBJECTIVE(S)</a:t>
            </a:r>
            <a:endParaRPr sz="6430" b="1">
              <a:solidFill>
                <a:schemeClr val="dk1"/>
              </a:solidFill>
              <a:latin typeface="Times New Roman"/>
              <a:ea typeface="Times New Roman"/>
              <a:cs typeface="Times New Roman"/>
              <a:sym typeface="Times New Roman"/>
            </a:endParaRPr>
          </a:p>
          <a:p>
            <a:pPr marL="457200" lvl="0" indent="-337038" algn="l" rtl="0">
              <a:lnSpc>
                <a:spcPct val="150000"/>
              </a:lnSpc>
              <a:spcBef>
                <a:spcPts val="1200"/>
              </a:spcBef>
              <a:spcAft>
                <a:spcPts val="0"/>
              </a:spcAft>
              <a:buClr>
                <a:schemeClr val="dk1"/>
              </a:buClr>
              <a:buSzPct val="100000"/>
              <a:buFont typeface="Times New Roman"/>
              <a:buAutoNum type="arabicPeriod"/>
            </a:pPr>
            <a:r>
              <a:rPr lang="en" sz="6830">
                <a:solidFill>
                  <a:schemeClr val="dk1"/>
                </a:solidFill>
                <a:latin typeface="Times New Roman"/>
                <a:ea typeface="Times New Roman"/>
                <a:cs typeface="Times New Roman"/>
                <a:sym typeface="Times New Roman"/>
              </a:rPr>
              <a:t>To extract bioactive compounds from </a:t>
            </a:r>
            <a:r>
              <a:rPr lang="en" sz="6830" i="1">
                <a:solidFill>
                  <a:schemeClr val="dk1"/>
                </a:solidFill>
                <a:latin typeface="Times New Roman"/>
                <a:ea typeface="Times New Roman"/>
                <a:cs typeface="Times New Roman"/>
                <a:sym typeface="Times New Roman"/>
              </a:rPr>
              <a:t>Spirulina</a:t>
            </a:r>
            <a:r>
              <a:rPr lang="en" sz="6830">
                <a:solidFill>
                  <a:schemeClr val="dk1"/>
                </a:solidFill>
                <a:latin typeface="Times New Roman"/>
                <a:ea typeface="Times New Roman"/>
                <a:cs typeface="Times New Roman"/>
                <a:sym typeface="Times New Roman"/>
              </a:rPr>
              <a:t> using ethanol as a solvent.</a:t>
            </a:r>
            <a:endParaRPr sz="6830">
              <a:solidFill>
                <a:schemeClr val="dk1"/>
              </a:solidFill>
              <a:latin typeface="Times New Roman"/>
              <a:ea typeface="Times New Roman"/>
              <a:cs typeface="Times New Roman"/>
              <a:sym typeface="Times New Roman"/>
            </a:endParaRPr>
          </a:p>
          <a:p>
            <a:pPr marL="457200" lvl="0" indent="-337038" algn="l" rtl="0">
              <a:lnSpc>
                <a:spcPct val="150000"/>
              </a:lnSpc>
              <a:spcBef>
                <a:spcPts val="0"/>
              </a:spcBef>
              <a:spcAft>
                <a:spcPts val="0"/>
              </a:spcAft>
              <a:buClr>
                <a:schemeClr val="dk1"/>
              </a:buClr>
              <a:buSzPct val="100000"/>
              <a:buFont typeface="Times New Roman"/>
              <a:buAutoNum type="arabicPeriod"/>
            </a:pPr>
            <a:r>
              <a:rPr lang="en" sz="6830">
                <a:solidFill>
                  <a:schemeClr val="dk1"/>
                </a:solidFill>
                <a:latin typeface="Times New Roman"/>
                <a:ea typeface="Times New Roman"/>
                <a:cs typeface="Times New Roman"/>
                <a:sym typeface="Times New Roman"/>
              </a:rPr>
              <a:t>To characterize the ethanol extract of </a:t>
            </a:r>
            <a:r>
              <a:rPr lang="en" sz="6830" i="1">
                <a:solidFill>
                  <a:schemeClr val="dk1"/>
                </a:solidFill>
                <a:latin typeface="Times New Roman"/>
                <a:ea typeface="Times New Roman"/>
                <a:cs typeface="Times New Roman"/>
                <a:sym typeface="Times New Roman"/>
              </a:rPr>
              <a:t>Spirulina</a:t>
            </a:r>
            <a:r>
              <a:rPr lang="en" sz="6830">
                <a:solidFill>
                  <a:schemeClr val="dk1"/>
                </a:solidFill>
                <a:latin typeface="Times New Roman"/>
                <a:ea typeface="Times New Roman"/>
                <a:cs typeface="Times New Roman"/>
                <a:sym typeface="Times New Roman"/>
              </a:rPr>
              <a:t> using analytical techniques.</a:t>
            </a:r>
            <a:endParaRPr sz="6830">
              <a:solidFill>
                <a:schemeClr val="dk1"/>
              </a:solidFill>
              <a:latin typeface="Times New Roman"/>
              <a:ea typeface="Times New Roman"/>
              <a:cs typeface="Times New Roman"/>
              <a:sym typeface="Times New Roman"/>
            </a:endParaRPr>
          </a:p>
          <a:p>
            <a:pPr marL="457200" lvl="0" indent="-337038" algn="l" rtl="0">
              <a:lnSpc>
                <a:spcPct val="150000"/>
              </a:lnSpc>
              <a:spcBef>
                <a:spcPts val="0"/>
              </a:spcBef>
              <a:spcAft>
                <a:spcPts val="0"/>
              </a:spcAft>
              <a:buClr>
                <a:schemeClr val="dk1"/>
              </a:buClr>
              <a:buSzPct val="100000"/>
              <a:buFont typeface="Times New Roman"/>
              <a:buAutoNum type="arabicPeriod"/>
            </a:pPr>
            <a:r>
              <a:rPr lang="en" sz="6830">
                <a:solidFill>
                  <a:schemeClr val="dk1"/>
                </a:solidFill>
                <a:latin typeface="Times New Roman"/>
                <a:ea typeface="Times New Roman"/>
                <a:cs typeface="Times New Roman"/>
                <a:sym typeface="Times New Roman"/>
              </a:rPr>
              <a:t>To evaluate the antimicrobial and antioxidant activities of the </a:t>
            </a:r>
            <a:r>
              <a:rPr lang="en" sz="6830" i="1">
                <a:solidFill>
                  <a:schemeClr val="dk1"/>
                </a:solidFill>
                <a:latin typeface="Times New Roman"/>
                <a:ea typeface="Times New Roman"/>
                <a:cs typeface="Times New Roman"/>
                <a:sym typeface="Times New Roman"/>
              </a:rPr>
              <a:t>Spirulina</a:t>
            </a:r>
            <a:r>
              <a:rPr lang="en" sz="6830">
                <a:solidFill>
                  <a:schemeClr val="dk1"/>
                </a:solidFill>
                <a:latin typeface="Times New Roman"/>
                <a:ea typeface="Times New Roman"/>
                <a:cs typeface="Times New Roman"/>
                <a:sym typeface="Times New Roman"/>
              </a:rPr>
              <a:t> extract.</a:t>
            </a:r>
            <a:endParaRPr sz="6830">
              <a:solidFill>
                <a:schemeClr val="dk1"/>
              </a:solidFill>
              <a:latin typeface="Times New Roman"/>
              <a:ea typeface="Times New Roman"/>
              <a:cs typeface="Times New Roman"/>
              <a:sym typeface="Times New Roman"/>
            </a:endParaRPr>
          </a:p>
          <a:p>
            <a:pPr marL="457200" lvl="0" indent="-337038" algn="l" rtl="0">
              <a:lnSpc>
                <a:spcPct val="150000"/>
              </a:lnSpc>
              <a:spcBef>
                <a:spcPts val="0"/>
              </a:spcBef>
              <a:spcAft>
                <a:spcPts val="0"/>
              </a:spcAft>
              <a:buClr>
                <a:schemeClr val="dk1"/>
              </a:buClr>
              <a:buSzPct val="100000"/>
              <a:buFont typeface="Times New Roman"/>
              <a:buAutoNum type="arabicPeriod"/>
            </a:pPr>
            <a:r>
              <a:rPr lang="en" sz="6830">
                <a:solidFill>
                  <a:schemeClr val="dk1"/>
                </a:solidFill>
                <a:latin typeface="Times New Roman"/>
                <a:ea typeface="Times New Roman"/>
                <a:cs typeface="Times New Roman"/>
                <a:sym typeface="Times New Roman"/>
              </a:rPr>
              <a:t>To perform in silico molecular docking of </a:t>
            </a:r>
            <a:r>
              <a:rPr lang="en" sz="6830" i="1">
                <a:solidFill>
                  <a:schemeClr val="dk1"/>
                </a:solidFill>
                <a:latin typeface="Times New Roman"/>
                <a:ea typeface="Times New Roman"/>
                <a:cs typeface="Times New Roman"/>
                <a:sym typeface="Times New Roman"/>
              </a:rPr>
              <a:t>Spirulina</a:t>
            </a:r>
            <a:r>
              <a:rPr lang="en" sz="6830">
                <a:solidFill>
                  <a:schemeClr val="dk1"/>
                </a:solidFill>
                <a:latin typeface="Times New Roman"/>
                <a:ea typeface="Times New Roman"/>
                <a:cs typeface="Times New Roman"/>
                <a:sym typeface="Times New Roman"/>
              </a:rPr>
              <a:t> compounds with Nrf2 and MurA proteins.</a:t>
            </a:r>
            <a:endParaRPr sz="693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94736"/>
              <a:buNone/>
            </a:pPr>
            <a:endParaRPr sz="19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ct val="94736"/>
              <a:buNone/>
            </a:pPr>
            <a:endParaRPr sz="1900" b="1">
              <a:solidFill>
                <a:schemeClr val="dk1"/>
              </a:solidFill>
              <a:latin typeface="Times New Roman"/>
              <a:ea typeface="Times New Roman"/>
              <a:cs typeface="Times New Roman"/>
              <a:sym typeface="Times New Roman"/>
            </a:endParaRPr>
          </a:p>
          <a:p>
            <a:pPr marL="116995" lvl="0" indent="0" algn="l" rtl="0">
              <a:lnSpc>
                <a:spcPct val="150000"/>
              </a:lnSpc>
              <a:spcBef>
                <a:spcPts val="1200"/>
              </a:spcBef>
              <a:spcAft>
                <a:spcPts val="0"/>
              </a:spcAft>
              <a:buClr>
                <a:schemeClr val="dk1"/>
              </a:buClr>
              <a:buSzPct val="100000"/>
              <a:buNone/>
            </a:pPr>
            <a:endParaRPr sz="2000" b="1">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5"/>
          <p:cNvPicPr preferRelativeResize="0"/>
          <p:nvPr/>
        </p:nvPicPr>
        <p:blipFill rotWithShape="1">
          <a:blip r:embed="rId3">
            <a:alphaModFix/>
          </a:blip>
          <a:srcRect/>
          <a:stretch/>
        </p:blipFill>
        <p:spPr>
          <a:xfrm>
            <a:off x="8403100" y="52646"/>
            <a:ext cx="654250" cy="286750"/>
          </a:xfrm>
          <a:prstGeom prst="rect">
            <a:avLst/>
          </a:prstGeom>
          <a:noFill/>
          <a:ln>
            <a:noFill/>
          </a:ln>
        </p:spPr>
      </p:pic>
      <p:graphicFrame>
        <p:nvGraphicFramePr>
          <p:cNvPr id="78" name="Google Shape;78;p15"/>
          <p:cNvGraphicFramePr/>
          <p:nvPr/>
        </p:nvGraphicFramePr>
        <p:xfrm>
          <a:off x="-12" y="389800"/>
          <a:ext cx="9057350" cy="4505661"/>
        </p:xfrm>
        <a:graphic>
          <a:graphicData uri="http://schemas.openxmlformats.org/drawingml/2006/table">
            <a:tbl>
              <a:tblPr>
                <a:noFill/>
                <a:tableStyleId>{50F85F8B-C11A-4721-BBDE-9B50830666A7}</a:tableStyleId>
              </a:tblPr>
              <a:tblGrid>
                <a:gridCol w="991425">
                  <a:extLst>
                    <a:ext uri="{9D8B030D-6E8A-4147-A177-3AD203B41FA5}">
                      <a16:colId xmlns:a16="http://schemas.microsoft.com/office/drawing/2014/main" val="20000"/>
                    </a:ext>
                  </a:extLst>
                </a:gridCol>
                <a:gridCol w="5131675">
                  <a:extLst>
                    <a:ext uri="{9D8B030D-6E8A-4147-A177-3AD203B41FA5}">
                      <a16:colId xmlns:a16="http://schemas.microsoft.com/office/drawing/2014/main" val="20001"/>
                    </a:ext>
                  </a:extLst>
                </a:gridCol>
                <a:gridCol w="2934250">
                  <a:extLst>
                    <a:ext uri="{9D8B030D-6E8A-4147-A177-3AD203B41FA5}">
                      <a16:colId xmlns:a16="http://schemas.microsoft.com/office/drawing/2014/main" val="20002"/>
                    </a:ext>
                  </a:extLst>
                </a:gridCol>
              </a:tblGrid>
              <a:tr h="330600">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S.No</a:t>
                      </a:r>
                      <a:endParaRPr sz="12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Description </a:t>
                      </a:r>
                      <a:endParaRPr sz="12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Author/Journal</a:t>
                      </a:r>
                      <a:endParaRPr sz="12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10675">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i="1">
                          <a:solidFill>
                            <a:schemeClr val="dk1"/>
                          </a:solidFill>
                          <a:latin typeface="Times New Roman"/>
                          <a:ea typeface="Times New Roman"/>
                          <a:cs typeface="Times New Roman"/>
                          <a:sym typeface="Times New Roman"/>
                        </a:rPr>
                        <a:t>In vitro</a:t>
                      </a:r>
                      <a:r>
                        <a:rPr lang="en" sz="1100">
                          <a:solidFill>
                            <a:schemeClr val="dk1"/>
                          </a:solidFill>
                          <a:latin typeface="Times New Roman"/>
                          <a:ea typeface="Times New Roman"/>
                          <a:cs typeface="Times New Roman"/>
                          <a:sym typeface="Times New Roman"/>
                        </a:rPr>
                        <a:t> analysis of Spirulina extract revealed significant zones of inhibition against pathogenic bacteria like </a:t>
                      </a:r>
                      <a:r>
                        <a:rPr lang="en" sz="1100" i="1">
                          <a:solidFill>
                            <a:schemeClr val="dk1"/>
                          </a:solidFill>
                          <a:latin typeface="Times New Roman"/>
                          <a:ea typeface="Times New Roman"/>
                          <a:cs typeface="Times New Roman"/>
                          <a:sym typeface="Times New Roman"/>
                        </a:rPr>
                        <a:t>E. coli</a:t>
                      </a:r>
                      <a:r>
                        <a:rPr lang="en" sz="1100">
                          <a:solidFill>
                            <a:schemeClr val="dk1"/>
                          </a:solidFill>
                          <a:latin typeface="Times New Roman"/>
                          <a:ea typeface="Times New Roman"/>
                          <a:cs typeface="Times New Roman"/>
                          <a:sym typeface="Times New Roman"/>
                        </a:rPr>
                        <a:t> and </a:t>
                      </a:r>
                      <a:r>
                        <a:rPr lang="en" sz="1100" i="1">
                          <a:solidFill>
                            <a:schemeClr val="dk1"/>
                          </a:solidFill>
                          <a:latin typeface="Times New Roman"/>
                          <a:ea typeface="Times New Roman"/>
                          <a:cs typeface="Times New Roman"/>
                          <a:sym typeface="Times New Roman"/>
                        </a:rPr>
                        <a:t>Streptococcus mutans .</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Times New Roman"/>
                          <a:ea typeface="Times New Roman"/>
                          <a:cs typeface="Times New Roman"/>
                          <a:sym typeface="Times New Roman"/>
                        </a:rPr>
                        <a:t>Khan, Z. et al., [2005]</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60000">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Antioxidant potential of Spirulina was confirmed through DPPH and  </a:t>
                      </a:r>
                      <a:r>
                        <a:rPr lang="en" sz="1100">
                          <a:solidFill>
                            <a:schemeClr val="dk1"/>
                          </a:solidFill>
                          <a:latin typeface="Times New Roman"/>
                          <a:ea typeface="Times New Roman"/>
                          <a:cs typeface="Times New Roman"/>
                          <a:sym typeface="Times New Roman"/>
                        </a:rPr>
                        <a:t>Fe³⁺ reduction assays</a:t>
                      </a:r>
                      <a:r>
                        <a:rPr lang="en" sz="1100">
                          <a:latin typeface="Times New Roman"/>
                          <a:ea typeface="Times New Roman"/>
                          <a:cs typeface="Times New Roman"/>
                          <a:sym typeface="Times New Roman"/>
                        </a:rPr>
                        <a:t>, highlighting its radical scavenging ability.</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Times New Roman"/>
                          <a:ea typeface="Times New Roman"/>
                          <a:cs typeface="Times New Roman"/>
                          <a:sym typeface="Times New Roman"/>
                        </a:rPr>
                        <a:t>Miranda, M. S. et al., [1998]</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10675">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i="1">
                          <a:solidFill>
                            <a:schemeClr val="dk1"/>
                          </a:solidFill>
                          <a:latin typeface="Times New Roman"/>
                          <a:ea typeface="Times New Roman"/>
                          <a:cs typeface="Times New Roman"/>
                          <a:sym typeface="Times New Roman"/>
                        </a:rPr>
                        <a:t>In silico</a:t>
                      </a:r>
                      <a:r>
                        <a:rPr lang="en" sz="1100">
                          <a:solidFill>
                            <a:schemeClr val="dk1"/>
                          </a:solidFill>
                          <a:latin typeface="Times New Roman"/>
                          <a:ea typeface="Times New Roman"/>
                          <a:cs typeface="Times New Roman"/>
                          <a:sym typeface="Times New Roman"/>
                        </a:rPr>
                        <a:t> docking of Spirulina-derived peptides showed strong interactions with microbial target proteins like MurA, supporting antimicrobial potential.</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Times New Roman"/>
                          <a:ea typeface="Times New Roman"/>
                          <a:cs typeface="Times New Roman"/>
                          <a:sym typeface="Times New Roman"/>
                        </a:rPr>
                        <a:t>Sharma, N. et al., [2020]</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10675">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Times New Roman"/>
                          <a:ea typeface="Times New Roman"/>
                          <a:cs typeface="Times New Roman"/>
                          <a:sym typeface="Times New Roman"/>
                        </a:rPr>
                        <a:t>Spirulina exhibited cytoprotective effects and low toxicity in </a:t>
                      </a:r>
                      <a:r>
                        <a:rPr lang="en" sz="1100" i="1">
                          <a:solidFill>
                            <a:schemeClr val="dk1"/>
                          </a:solidFill>
                          <a:latin typeface="Times New Roman"/>
                          <a:ea typeface="Times New Roman"/>
                          <a:cs typeface="Times New Roman"/>
                          <a:sym typeface="Times New Roman"/>
                        </a:rPr>
                        <a:t>in vitro</a:t>
                      </a:r>
                      <a:r>
                        <a:rPr lang="en" sz="1100">
                          <a:solidFill>
                            <a:schemeClr val="dk1"/>
                          </a:solidFill>
                          <a:latin typeface="Times New Roman"/>
                          <a:ea typeface="Times New Roman"/>
                          <a:cs typeface="Times New Roman"/>
                          <a:sym typeface="Times New Roman"/>
                        </a:rPr>
                        <a:t> MTT assays on 3T3 fibroblast cells.</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Times New Roman"/>
                          <a:ea typeface="Times New Roman"/>
                          <a:cs typeface="Times New Roman"/>
                          <a:sym typeface="Times New Roman"/>
                        </a:rPr>
                        <a:t>Belay, A. et al., [2002]</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811100">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Computational and molecular docking studies revealed phycocyanin and phenolic compounds as potential inhibitors of bacterial enzymes.</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Times New Roman"/>
                          <a:ea typeface="Times New Roman"/>
                          <a:cs typeface="Times New Roman"/>
                          <a:sym typeface="Times New Roman"/>
                        </a:rPr>
                        <a:t>Mishra, S. K. et al., [2021]</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10675">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6.</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Times New Roman"/>
                          <a:ea typeface="Times New Roman"/>
                          <a:cs typeface="Times New Roman"/>
                          <a:sym typeface="Times New Roman"/>
                        </a:rPr>
                        <a:t>Comprehensive review of </a:t>
                      </a:r>
                      <a:r>
                        <a:rPr lang="en" sz="1100" i="1">
                          <a:solidFill>
                            <a:schemeClr val="dk1"/>
                          </a:solidFill>
                          <a:latin typeface="Times New Roman"/>
                          <a:ea typeface="Times New Roman"/>
                          <a:cs typeface="Times New Roman"/>
                          <a:sym typeface="Times New Roman"/>
                        </a:rPr>
                        <a:t>in vitro</a:t>
                      </a:r>
                      <a:r>
                        <a:rPr lang="en" sz="1100">
                          <a:solidFill>
                            <a:schemeClr val="dk1"/>
                          </a:solidFill>
                          <a:latin typeface="Times New Roman"/>
                          <a:ea typeface="Times New Roman"/>
                          <a:cs typeface="Times New Roman"/>
                          <a:sym typeface="Times New Roman"/>
                        </a:rPr>
                        <a:t> and </a:t>
                      </a:r>
                      <a:r>
                        <a:rPr lang="en" sz="1100" i="1">
                          <a:solidFill>
                            <a:schemeClr val="dk1"/>
                          </a:solidFill>
                          <a:latin typeface="Times New Roman"/>
                          <a:ea typeface="Times New Roman"/>
                          <a:cs typeface="Times New Roman"/>
                          <a:sym typeface="Times New Roman"/>
                        </a:rPr>
                        <a:t>in silico</a:t>
                      </a:r>
                      <a:r>
                        <a:rPr lang="en" sz="1100">
                          <a:solidFill>
                            <a:schemeClr val="dk1"/>
                          </a:solidFill>
                          <a:latin typeface="Times New Roman"/>
                          <a:ea typeface="Times New Roman"/>
                          <a:cs typeface="Times New Roman"/>
                          <a:sym typeface="Times New Roman"/>
                        </a:rPr>
                        <a:t> studies showcasing Spirulina role as a source of natural antimicrobials and antioxidants.</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Gershwin, M.E. &amp; Belay, A.,[ 2007]</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585775">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7.</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Study demonstrated the dual antimicrobial and antioxidant effects of Spirulina extracts, with in vitro inhibition of respiratory pathogens and in silico prediction of bioactive compound–protein interactions.</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Times New Roman"/>
                          <a:ea typeface="Times New Roman"/>
                          <a:cs typeface="Times New Roman"/>
                          <a:sym typeface="Times New Roman"/>
                        </a:rPr>
                        <a:t>Abdel-Daim, M. M. et al.,[ 2019]</a:t>
                      </a:r>
                      <a:endParaRPr sz="1100">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80" name="Google Shape;80;p15"/>
          <p:cNvSpPr txBox="1"/>
          <p:nvPr/>
        </p:nvSpPr>
        <p:spPr>
          <a:xfrm>
            <a:off x="0" y="0"/>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dk1"/>
                </a:solidFill>
                <a:latin typeface="Times New Roman"/>
                <a:ea typeface="Times New Roman"/>
                <a:cs typeface="Times New Roman"/>
                <a:sym typeface="Times New Roman"/>
              </a:rPr>
              <a:t>LITERATURE  REVIEW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body" idx="1"/>
          </p:nvPr>
        </p:nvSpPr>
        <p:spPr>
          <a:xfrm>
            <a:off x="238125" y="77050"/>
            <a:ext cx="8737200" cy="4893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1900" b="1">
                <a:solidFill>
                  <a:schemeClr val="dk1"/>
                </a:solidFill>
                <a:latin typeface="Times New Roman"/>
                <a:ea typeface="Times New Roman"/>
                <a:cs typeface="Times New Roman"/>
                <a:sym typeface="Times New Roman"/>
              </a:rPr>
              <a:t> WORKPLAN</a:t>
            </a:r>
            <a:endParaRPr sz="1900" b="1">
              <a:solidFill>
                <a:schemeClr val="dk1"/>
              </a:solidFill>
              <a:latin typeface="Times New Roman"/>
              <a:ea typeface="Times New Roman"/>
              <a:cs typeface="Times New Roman"/>
              <a:sym typeface="Times New Roman"/>
            </a:endParaRPr>
          </a:p>
        </p:txBody>
      </p:sp>
      <p:pic>
        <p:nvPicPr>
          <p:cNvPr id="86" name="Google Shape;86;p16"/>
          <p:cNvPicPr preferRelativeResize="0"/>
          <p:nvPr/>
        </p:nvPicPr>
        <p:blipFill rotWithShape="1">
          <a:blip r:embed="rId3">
            <a:alphaModFix/>
          </a:blip>
          <a:srcRect/>
          <a:stretch/>
        </p:blipFill>
        <p:spPr>
          <a:xfrm>
            <a:off x="7684425" y="110675"/>
            <a:ext cx="1153825" cy="558700"/>
          </a:xfrm>
          <a:prstGeom prst="rect">
            <a:avLst/>
          </a:prstGeom>
          <a:noFill/>
          <a:ln>
            <a:noFill/>
          </a:ln>
        </p:spPr>
      </p:pic>
      <p:sp>
        <p:nvSpPr>
          <p:cNvPr id="87" name="Google Shape;87;p16"/>
          <p:cNvSpPr/>
          <p:nvPr/>
        </p:nvSpPr>
        <p:spPr>
          <a:xfrm>
            <a:off x="741625" y="4354025"/>
            <a:ext cx="4524300" cy="239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6"/>
          <p:cNvSpPr/>
          <p:nvPr/>
        </p:nvSpPr>
        <p:spPr>
          <a:xfrm>
            <a:off x="506400" y="602175"/>
            <a:ext cx="8422200" cy="422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cxnSp>
        <p:nvCxnSpPr>
          <p:cNvPr id="89" name="Google Shape;89;p16"/>
          <p:cNvCxnSpPr/>
          <p:nvPr/>
        </p:nvCxnSpPr>
        <p:spPr>
          <a:xfrm>
            <a:off x="3356175" y="610725"/>
            <a:ext cx="0" cy="4210500"/>
          </a:xfrm>
          <a:prstGeom prst="straightConnector1">
            <a:avLst/>
          </a:prstGeom>
          <a:noFill/>
          <a:ln w="9525" cap="flat" cmpd="sng">
            <a:solidFill>
              <a:schemeClr val="dk2"/>
            </a:solidFill>
            <a:prstDash val="solid"/>
            <a:round/>
            <a:headEnd type="none" w="sm" len="sm"/>
            <a:tailEnd type="none" w="sm" len="sm"/>
          </a:ln>
        </p:spPr>
      </p:cxnSp>
      <p:pic>
        <p:nvPicPr>
          <p:cNvPr id="90" name="Google Shape;90;p16"/>
          <p:cNvPicPr preferRelativeResize="0"/>
          <p:nvPr/>
        </p:nvPicPr>
        <p:blipFill rotWithShape="1">
          <a:blip r:embed="rId4">
            <a:alphaModFix/>
          </a:blip>
          <a:srcRect l="76221" t="14441" r="-965" b="61242"/>
          <a:stretch/>
        </p:blipFill>
        <p:spPr>
          <a:xfrm>
            <a:off x="1835650" y="1093040"/>
            <a:ext cx="947687" cy="892273"/>
          </a:xfrm>
          <a:prstGeom prst="rect">
            <a:avLst/>
          </a:prstGeom>
          <a:noFill/>
          <a:ln>
            <a:noFill/>
          </a:ln>
        </p:spPr>
      </p:pic>
      <p:pic>
        <p:nvPicPr>
          <p:cNvPr id="91" name="Google Shape;91;p16"/>
          <p:cNvPicPr preferRelativeResize="0"/>
          <p:nvPr/>
        </p:nvPicPr>
        <p:blipFill rotWithShape="1">
          <a:blip r:embed="rId5">
            <a:alphaModFix/>
          </a:blip>
          <a:srcRect/>
          <a:stretch/>
        </p:blipFill>
        <p:spPr>
          <a:xfrm>
            <a:off x="7157555" y="1151413"/>
            <a:ext cx="1534725" cy="1107150"/>
          </a:xfrm>
          <a:prstGeom prst="rect">
            <a:avLst/>
          </a:prstGeom>
          <a:noFill/>
          <a:ln>
            <a:noFill/>
          </a:ln>
        </p:spPr>
      </p:pic>
      <p:pic>
        <p:nvPicPr>
          <p:cNvPr id="92" name="Google Shape;92;p16"/>
          <p:cNvPicPr preferRelativeResize="0"/>
          <p:nvPr/>
        </p:nvPicPr>
        <p:blipFill rotWithShape="1">
          <a:blip r:embed="rId4">
            <a:alphaModFix/>
          </a:blip>
          <a:srcRect l="80442" t="61461" r="6352" b="14504"/>
          <a:stretch/>
        </p:blipFill>
        <p:spPr>
          <a:xfrm>
            <a:off x="1959112" y="2466485"/>
            <a:ext cx="630950" cy="932900"/>
          </a:xfrm>
          <a:prstGeom prst="rect">
            <a:avLst/>
          </a:prstGeom>
          <a:noFill/>
          <a:ln>
            <a:noFill/>
          </a:ln>
        </p:spPr>
      </p:pic>
      <p:pic>
        <p:nvPicPr>
          <p:cNvPr id="93" name="Google Shape;93;p16"/>
          <p:cNvPicPr preferRelativeResize="0"/>
          <p:nvPr/>
        </p:nvPicPr>
        <p:blipFill rotWithShape="1">
          <a:blip r:embed="rId6">
            <a:alphaModFix/>
          </a:blip>
          <a:srcRect r="-5887" b="18079"/>
          <a:stretch/>
        </p:blipFill>
        <p:spPr>
          <a:xfrm>
            <a:off x="711639" y="2417047"/>
            <a:ext cx="630949" cy="887055"/>
          </a:xfrm>
          <a:prstGeom prst="rect">
            <a:avLst/>
          </a:prstGeom>
          <a:noFill/>
          <a:ln>
            <a:noFill/>
          </a:ln>
        </p:spPr>
      </p:pic>
      <p:sp>
        <p:nvSpPr>
          <p:cNvPr id="94" name="Google Shape;94;p16"/>
          <p:cNvSpPr/>
          <p:nvPr/>
        </p:nvSpPr>
        <p:spPr>
          <a:xfrm>
            <a:off x="1643650" y="1703275"/>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rot="10800000">
            <a:off x="1567538" y="2934010"/>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rot="5400000">
            <a:off x="2193185" y="2295383"/>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500950" y="602325"/>
            <a:ext cx="8422200" cy="558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txBox="1"/>
          <p:nvPr/>
        </p:nvSpPr>
        <p:spPr>
          <a:xfrm>
            <a:off x="683900" y="657075"/>
            <a:ext cx="2587800" cy="44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200" b="1" i="0" u="none" strike="noStrike" cap="none">
                <a:solidFill>
                  <a:schemeClr val="dk1"/>
                </a:solidFill>
                <a:latin typeface="Times New Roman"/>
                <a:ea typeface="Times New Roman"/>
                <a:cs typeface="Times New Roman"/>
                <a:sym typeface="Times New Roman"/>
              </a:rPr>
              <a:t>Extraction Of Bioactive compounds</a:t>
            </a:r>
            <a:endParaRPr sz="1200" b="1" i="0" u="none" strike="noStrike" cap="none">
              <a:solidFill>
                <a:schemeClr val="dk1"/>
              </a:solidFill>
              <a:latin typeface="Times New Roman"/>
              <a:ea typeface="Times New Roman"/>
              <a:cs typeface="Times New Roman"/>
              <a:sym typeface="Times New Roman"/>
            </a:endParaRPr>
          </a:p>
        </p:txBody>
      </p:sp>
      <p:sp>
        <p:nvSpPr>
          <p:cNvPr id="99" name="Google Shape;99;p16"/>
          <p:cNvSpPr txBox="1"/>
          <p:nvPr/>
        </p:nvSpPr>
        <p:spPr>
          <a:xfrm>
            <a:off x="3440650" y="681975"/>
            <a:ext cx="2916300" cy="39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200" b="1">
                <a:solidFill>
                  <a:schemeClr val="dk1"/>
                </a:solidFill>
                <a:latin typeface="Times New Roman"/>
                <a:ea typeface="Times New Roman"/>
                <a:cs typeface="Times New Roman"/>
                <a:sym typeface="Times New Roman"/>
              </a:rPr>
              <a:t>Computational Analysis</a:t>
            </a:r>
            <a:endParaRPr sz="1200" b="1" i="0" u="none" strike="noStrike" cap="none">
              <a:solidFill>
                <a:schemeClr val="dk1"/>
              </a:solidFill>
              <a:latin typeface="Times New Roman"/>
              <a:ea typeface="Times New Roman"/>
              <a:cs typeface="Times New Roman"/>
              <a:sym typeface="Times New Roman"/>
            </a:endParaRPr>
          </a:p>
        </p:txBody>
      </p:sp>
      <p:sp>
        <p:nvSpPr>
          <p:cNvPr id="100" name="Google Shape;100;p16"/>
          <p:cNvSpPr txBox="1"/>
          <p:nvPr/>
        </p:nvSpPr>
        <p:spPr>
          <a:xfrm>
            <a:off x="6021650" y="669375"/>
            <a:ext cx="2979900" cy="16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200" b="1" i="0" u="none" strike="noStrike" cap="none">
                <a:solidFill>
                  <a:schemeClr val="dk1"/>
                </a:solidFill>
                <a:latin typeface="Times New Roman"/>
                <a:ea typeface="Times New Roman"/>
                <a:cs typeface="Times New Roman"/>
                <a:sym typeface="Times New Roman"/>
              </a:rPr>
              <a:t>C</a:t>
            </a:r>
            <a:r>
              <a:rPr lang="en" sz="1200" b="1">
                <a:solidFill>
                  <a:schemeClr val="dk1"/>
                </a:solidFill>
                <a:latin typeface="Times New Roman"/>
                <a:ea typeface="Times New Roman"/>
                <a:cs typeface="Times New Roman"/>
                <a:sym typeface="Times New Roman"/>
              </a:rPr>
              <a:t>haracterization ,Antimicrobial And antioxidant activities</a:t>
            </a:r>
            <a:endParaRPr sz="1200" b="1" i="0" u="none" strike="noStrike" cap="none">
              <a:solidFill>
                <a:schemeClr val="dk1"/>
              </a:solidFill>
              <a:latin typeface="Times New Roman"/>
              <a:ea typeface="Times New Roman"/>
              <a:cs typeface="Times New Roman"/>
              <a:sym typeface="Times New Roman"/>
            </a:endParaRPr>
          </a:p>
        </p:txBody>
      </p:sp>
      <p:sp>
        <p:nvSpPr>
          <p:cNvPr id="101" name="Google Shape;101;p16"/>
          <p:cNvSpPr txBox="1"/>
          <p:nvPr/>
        </p:nvSpPr>
        <p:spPr>
          <a:xfrm>
            <a:off x="634200" y="3695125"/>
            <a:ext cx="1667700" cy="71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02" name="Google Shape;102;p16"/>
          <p:cNvSpPr txBox="1"/>
          <p:nvPr/>
        </p:nvSpPr>
        <p:spPr>
          <a:xfrm>
            <a:off x="622775" y="3684575"/>
            <a:ext cx="2553000" cy="101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300" b="0" i="0" u="none" strike="noStrike" cap="none">
                <a:solidFill>
                  <a:schemeClr val="dk1"/>
                </a:solidFill>
                <a:latin typeface="Times New Roman"/>
                <a:ea typeface="Times New Roman"/>
                <a:cs typeface="Times New Roman"/>
                <a:sym typeface="Times New Roman"/>
              </a:rPr>
              <a:t>Crude extract was obtained through process of UltraSonication from mixture containing ethanol along with the powdered sample</a:t>
            </a:r>
            <a:endParaRPr sz="1100" b="0" i="0" u="none" strike="noStrike" cap="none">
              <a:solidFill>
                <a:schemeClr val="dk1"/>
              </a:solidFill>
              <a:latin typeface="Times New Roman"/>
              <a:ea typeface="Times New Roman"/>
              <a:cs typeface="Times New Roman"/>
              <a:sym typeface="Times New Roman"/>
            </a:endParaRPr>
          </a:p>
        </p:txBody>
      </p:sp>
      <p:sp>
        <p:nvSpPr>
          <p:cNvPr id="103" name="Google Shape;103;p16"/>
          <p:cNvSpPr txBox="1"/>
          <p:nvPr/>
        </p:nvSpPr>
        <p:spPr>
          <a:xfrm>
            <a:off x="5923175" y="3819925"/>
            <a:ext cx="2916300" cy="101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100" b="0" i="0" u="none" strike="noStrike" cap="none">
                <a:solidFill>
                  <a:schemeClr val="dk1"/>
                </a:solidFill>
                <a:latin typeface="Times New Roman"/>
                <a:ea typeface="Times New Roman"/>
                <a:cs typeface="Times New Roman"/>
                <a:sym typeface="Times New Roman"/>
              </a:rPr>
              <a:t>Bioactive compounds in Spirulina  are analysed using FTIR, </a:t>
            </a:r>
            <a:r>
              <a:rPr lang="en" sz="1100">
                <a:solidFill>
                  <a:schemeClr val="dk1"/>
                </a:solidFill>
                <a:latin typeface="Times New Roman"/>
                <a:ea typeface="Times New Roman"/>
                <a:cs typeface="Times New Roman"/>
                <a:sym typeface="Times New Roman"/>
              </a:rPr>
              <a:t>GCMS</a:t>
            </a:r>
            <a:r>
              <a:rPr lang="en" sz="1100" b="0" i="0" u="none" strike="noStrike" cap="none">
                <a:solidFill>
                  <a:schemeClr val="dk1"/>
                </a:solidFill>
                <a:latin typeface="Times New Roman"/>
                <a:ea typeface="Times New Roman"/>
                <a:cs typeface="Times New Roman"/>
                <a:sym typeface="Times New Roman"/>
              </a:rPr>
              <a:t> and Anti-</a:t>
            </a:r>
            <a:r>
              <a:rPr lang="en" sz="1100">
                <a:solidFill>
                  <a:schemeClr val="dk1"/>
                </a:solidFill>
                <a:latin typeface="Times New Roman"/>
                <a:ea typeface="Times New Roman"/>
                <a:cs typeface="Times New Roman"/>
                <a:sym typeface="Times New Roman"/>
              </a:rPr>
              <a:t>microbial </a:t>
            </a:r>
            <a:r>
              <a:rPr lang="en" sz="1100" b="0" i="0" u="none" strike="noStrike" cap="none">
                <a:solidFill>
                  <a:schemeClr val="dk1"/>
                </a:solidFill>
                <a:latin typeface="Times New Roman"/>
                <a:ea typeface="Times New Roman"/>
                <a:cs typeface="Times New Roman"/>
                <a:sym typeface="Times New Roman"/>
              </a:rPr>
              <a:t> activity is checked using assays like MTT,</a:t>
            </a:r>
            <a:r>
              <a:rPr lang="en" sz="1100">
                <a:solidFill>
                  <a:schemeClr val="dk1"/>
                </a:solidFill>
                <a:latin typeface="Times New Roman"/>
                <a:ea typeface="Times New Roman"/>
                <a:cs typeface="Times New Roman"/>
                <a:sym typeface="Times New Roman"/>
              </a:rPr>
              <a:t>Zone of Inhibition and Anti oxidation activity is checked using DPPH and Fe3+</a:t>
            </a:r>
            <a:endParaRPr sz="1100" b="0" i="0" u="none" strike="noStrike" cap="none">
              <a:solidFill>
                <a:schemeClr val="dk1"/>
              </a:solidFill>
              <a:latin typeface="Times New Roman"/>
              <a:ea typeface="Times New Roman"/>
              <a:cs typeface="Times New Roman"/>
              <a:sym typeface="Times New Roman"/>
            </a:endParaRPr>
          </a:p>
        </p:txBody>
      </p:sp>
      <p:sp>
        <p:nvSpPr>
          <p:cNvPr id="104" name="Google Shape;104;p16"/>
          <p:cNvSpPr/>
          <p:nvPr/>
        </p:nvSpPr>
        <p:spPr>
          <a:xfrm>
            <a:off x="355775" y="198900"/>
            <a:ext cx="1534800" cy="30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 name="Google Shape;105;p16"/>
          <p:cNvPicPr preferRelativeResize="0"/>
          <p:nvPr/>
        </p:nvPicPr>
        <p:blipFill rotWithShape="1">
          <a:blip r:embed="rId7">
            <a:alphaModFix/>
          </a:blip>
          <a:srcRect l="36417" t="30808" r="34686" b="22869"/>
          <a:stretch/>
        </p:blipFill>
        <p:spPr>
          <a:xfrm>
            <a:off x="706784" y="1215674"/>
            <a:ext cx="776412" cy="815790"/>
          </a:xfrm>
          <a:prstGeom prst="rect">
            <a:avLst/>
          </a:prstGeom>
          <a:noFill/>
          <a:ln w="9525" cap="flat" cmpd="sng">
            <a:solidFill>
              <a:schemeClr val="lt1"/>
            </a:solidFill>
            <a:prstDash val="solid"/>
            <a:round/>
            <a:headEnd type="none" w="sm" len="sm"/>
            <a:tailEnd type="none" w="sm" len="sm"/>
          </a:ln>
        </p:spPr>
      </p:pic>
      <p:pic>
        <p:nvPicPr>
          <p:cNvPr id="106" name="Google Shape;106;p16"/>
          <p:cNvPicPr preferRelativeResize="0"/>
          <p:nvPr/>
        </p:nvPicPr>
        <p:blipFill rotWithShape="1">
          <a:blip r:embed="rId8">
            <a:alphaModFix/>
          </a:blip>
          <a:srcRect l="21776" t="28340" r="28494" b="28913"/>
          <a:stretch/>
        </p:blipFill>
        <p:spPr>
          <a:xfrm>
            <a:off x="6089577" y="1226925"/>
            <a:ext cx="1029249" cy="855974"/>
          </a:xfrm>
          <a:prstGeom prst="rect">
            <a:avLst/>
          </a:prstGeom>
          <a:noFill/>
          <a:ln w="9525" cap="flat" cmpd="sng">
            <a:solidFill>
              <a:schemeClr val="dk2"/>
            </a:solidFill>
            <a:prstDash val="solid"/>
            <a:round/>
            <a:headEnd type="none" w="sm" len="sm"/>
            <a:tailEnd type="none" w="sm" len="sm"/>
          </a:ln>
        </p:spPr>
      </p:pic>
      <p:sp>
        <p:nvSpPr>
          <p:cNvPr id="107" name="Google Shape;107;p16"/>
          <p:cNvSpPr txBox="1"/>
          <p:nvPr/>
        </p:nvSpPr>
        <p:spPr>
          <a:xfrm>
            <a:off x="5794425" y="2148888"/>
            <a:ext cx="1217400" cy="19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    </a:t>
            </a:r>
            <a:r>
              <a:rPr lang="en" sz="1100" b="0" i="0" u="none" strike="noStrike" cap="none">
                <a:solidFill>
                  <a:srgbClr val="222222"/>
                </a:solidFill>
                <a:latin typeface="Times New Roman"/>
                <a:ea typeface="Times New Roman"/>
                <a:cs typeface="Times New Roman"/>
                <a:sym typeface="Times New Roman"/>
              </a:rPr>
              <a:t>MTT Assay</a:t>
            </a:r>
            <a:endParaRPr sz="1100" b="0" i="0" u="none" strike="noStrike" cap="none">
              <a:solidFill>
                <a:srgbClr val="222222"/>
              </a:solidFill>
              <a:latin typeface="Times New Roman"/>
              <a:ea typeface="Times New Roman"/>
              <a:cs typeface="Times New Roman"/>
              <a:sym typeface="Times New Roman"/>
            </a:endParaRPr>
          </a:p>
        </p:txBody>
      </p:sp>
      <p:sp>
        <p:nvSpPr>
          <p:cNvPr id="108" name="Google Shape;108;p16"/>
          <p:cNvSpPr txBox="1"/>
          <p:nvPr/>
        </p:nvSpPr>
        <p:spPr>
          <a:xfrm>
            <a:off x="7596838" y="3270113"/>
            <a:ext cx="1329000" cy="19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DPPH &amp; FE3+</a:t>
            </a:r>
            <a:endParaRPr sz="1100" b="0" i="0" u="none" strike="noStrike" cap="none">
              <a:solidFill>
                <a:srgbClr val="222222"/>
              </a:solidFill>
              <a:latin typeface="Times New Roman"/>
              <a:ea typeface="Times New Roman"/>
              <a:cs typeface="Times New Roman"/>
              <a:sym typeface="Times New Roman"/>
            </a:endParaRPr>
          </a:p>
        </p:txBody>
      </p:sp>
      <p:sp>
        <p:nvSpPr>
          <p:cNvPr id="109" name="Google Shape;109;p16"/>
          <p:cNvSpPr txBox="1"/>
          <p:nvPr/>
        </p:nvSpPr>
        <p:spPr>
          <a:xfrm>
            <a:off x="7223350" y="2143838"/>
            <a:ext cx="1614900" cy="16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222222"/>
                </a:solidFill>
                <a:latin typeface="Times New Roman"/>
                <a:ea typeface="Times New Roman"/>
                <a:cs typeface="Times New Roman"/>
                <a:sym typeface="Times New Roman"/>
              </a:rPr>
              <a:t>FTIR SPECTROMETER</a:t>
            </a:r>
            <a:endParaRPr sz="1000" b="0" i="0" u="none" strike="noStrike" cap="none">
              <a:solidFill>
                <a:srgbClr val="222222"/>
              </a:solidFill>
              <a:latin typeface="Times New Roman"/>
              <a:ea typeface="Times New Roman"/>
              <a:cs typeface="Times New Roman"/>
              <a:sym typeface="Times New Roman"/>
            </a:endParaRPr>
          </a:p>
        </p:txBody>
      </p:sp>
      <p:sp>
        <p:nvSpPr>
          <p:cNvPr id="110" name="Google Shape;110;p16"/>
          <p:cNvSpPr txBox="1"/>
          <p:nvPr/>
        </p:nvSpPr>
        <p:spPr>
          <a:xfrm>
            <a:off x="5818725" y="3320625"/>
            <a:ext cx="1382700" cy="19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   Zone of Inhibition</a:t>
            </a:r>
            <a:endParaRPr sz="1100" b="0" i="0" u="none" strike="noStrike" cap="none">
              <a:solidFill>
                <a:srgbClr val="222222"/>
              </a:solidFill>
              <a:latin typeface="Times New Roman"/>
              <a:ea typeface="Times New Roman"/>
              <a:cs typeface="Times New Roman"/>
              <a:sym typeface="Times New Roman"/>
            </a:endParaRPr>
          </a:p>
        </p:txBody>
      </p:sp>
      <p:cxnSp>
        <p:nvCxnSpPr>
          <p:cNvPr id="111" name="Google Shape;111;p16"/>
          <p:cNvCxnSpPr/>
          <p:nvPr/>
        </p:nvCxnSpPr>
        <p:spPr>
          <a:xfrm>
            <a:off x="521800" y="3718900"/>
            <a:ext cx="8415000" cy="8400"/>
          </a:xfrm>
          <a:prstGeom prst="straightConnector1">
            <a:avLst/>
          </a:prstGeom>
          <a:noFill/>
          <a:ln w="9525" cap="flat" cmpd="sng">
            <a:solidFill>
              <a:schemeClr val="dk2"/>
            </a:solidFill>
            <a:prstDash val="solid"/>
            <a:round/>
            <a:headEnd type="none" w="sm" len="sm"/>
            <a:tailEnd type="none" w="sm" len="sm"/>
          </a:ln>
        </p:spPr>
      </p:cxnSp>
      <p:sp>
        <p:nvSpPr>
          <p:cNvPr id="112" name="Google Shape;112;p16"/>
          <p:cNvSpPr txBox="1"/>
          <p:nvPr/>
        </p:nvSpPr>
        <p:spPr>
          <a:xfrm>
            <a:off x="6366307" y="2821332"/>
            <a:ext cx="2414400" cy="192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1200"/>
              </a:spcAft>
              <a:buClr>
                <a:schemeClr val="dk1"/>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113" name="Google Shape;113;p16"/>
          <p:cNvSpPr txBox="1"/>
          <p:nvPr/>
        </p:nvSpPr>
        <p:spPr>
          <a:xfrm>
            <a:off x="6381575" y="1748638"/>
            <a:ext cx="2553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34343"/>
                </a:solidFill>
                <a:latin typeface="Times New Roman"/>
                <a:ea typeface="Times New Roman"/>
                <a:cs typeface="Times New Roman"/>
                <a:sym typeface="Times New Roman"/>
              </a:rPr>
              <a:t>         </a:t>
            </a:r>
            <a:endParaRPr sz="1100" b="0" i="0" u="none" strike="noStrike" cap="none">
              <a:solidFill>
                <a:srgbClr val="434343"/>
              </a:solidFill>
              <a:latin typeface="Times New Roman"/>
              <a:ea typeface="Times New Roman"/>
              <a:cs typeface="Times New Roman"/>
              <a:sym typeface="Times New Roman"/>
            </a:endParaRPr>
          </a:p>
        </p:txBody>
      </p:sp>
      <p:sp>
        <p:nvSpPr>
          <p:cNvPr id="114" name="Google Shape;114;p16"/>
          <p:cNvSpPr txBox="1"/>
          <p:nvPr/>
        </p:nvSpPr>
        <p:spPr>
          <a:xfrm>
            <a:off x="430306" y="2005474"/>
            <a:ext cx="13542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Times New Roman"/>
                <a:ea typeface="Times New Roman"/>
                <a:cs typeface="Times New Roman"/>
                <a:sym typeface="Times New Roman"/>
              </a:rPr>
              <a:t> Spirulina biomass</a:t>
            </a:r>
            <a:endParaRPr/>
          </a:p>
        </p:txBody>
      </p:sp>
      <p:sp>
        <p:nvSpPr>
          <p:cNvPr id="115" name="Google Shape;115;p16"/>
          <p:cNvSpPr txBox="1"/>
          <p:nvPr/>
        </p:nvSpPr>
        <p:spPr>
          <a:xfrm>
            <a:off x="2006311" y="2000199"/>
            <a:ext cx="12000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Times New Roman"/>
                <a:ea typeface="Times New Roman"/>
                <a:cs typeface="Times New Roman"/>
                <a:sym typeface="Times New Roman"/>
              </a:rPr>
              <a:t>Dried sample</a:t>
            </a:r>
            <a:endParaRPr/>
          </a:p>
        </p:txBody>
      </p:sp>
      <p:sp>
        <p:nvSpPr>
          <p:cNvPr id="116" name="Google Shape;116;p16"/>
          <p:cNvSpPr txBox="1"/>
          <p:nvPr/>
        </p:nvSpPr>
        <p:spPr>
          <a:xfrm>
            <a:off x="1595671" y="3310866"/>
            <a:ext cx="1808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Times New Roman"/>
                <a:ea typeface="Times New Roman"/>
                <a:cs typeface="Times New Roman"/>
                <a:sym typeface="Times New Roman"/>
              </a:rPr>
              <a:t>25g of sample with 500ml of     70% ethanol</a:t>
            </a:r>
            <a:endParaRPr/>
          </a:p>
        </p:txBody>
      </p:sp>
      <p:sp>
        <p:nvSpPr>
          <p:cNvPr id="117" name="Google Shape;117;p16"/>
          <p:cNvSpPr txBox="1"/>
          <p:nvPr/>
        </p:nvSpPr>
        <p:spPr>
          <a:xfrm>
            <a:off x="481630" y="3344290"/>
            <a:ext cx="13170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Times New Roman"/>
                <a:ea typeface="Times New Roman"/>
                <a:cs typeface="Times New Roman"/>
                <a:sym typeface="Times New Roman"/>
              </a:rPr>
              <a:t>Extracted sample</a:t>
            </a:r>
            <a:endParaRPr/>
          </a:p>
        </p:txBody>
      </p:sp>
      <p:pic>
        <p:nvPicPr>
          <p:cNvPr id="118" name="Google Shape;118;p16"/>
          <p:cNvPicPr preferRelativeResize="0"/>
          <p:nvPr/>
        </p:nvPicPr>
        <p:blipFill>
          <a:blip r:embed="rId9">
            <a:alphaModFix/>
          </a:blip>
          <a:stretch>
            <a:fillRect/>
          </a:stretch>
        </p:blipFill>
        <p:spPr>
          <a:xfrm>
            <a:off x="5868575" y="2576497"/>
            <a:ext cx="1283000" cy="638475"/>
          </a:xfrm>
          <a:prstGeom prst="rect">
            <a:avLst/>
          </a:prstGeom>
          <a:noFill/>
          <a:ln w="25400" cap="flat" cmpd="sng">
            <a:solidFill>
              <a:schemeClr val="lt1"/>
            </a:solidFill>
            <a:prstDash val="solid"/>
            <a:round/>
            <a:headEnd type="none" w="sm" len="sm"/>
            <a:tailEnd type="none" w="sm" len="sm"/>
          </a:ln>
        </p:spPr>
      </p:pic>
      <p:pic>
        <p:nvPicPr>
          <p:cNvPr id="119" name="Google Shape;119;p16"/>
          <p:cNvPicPr preferRelativeResize="0"/>
          <p:nvPr/>
        </p:nvPicPr>
        <p:blipFill>
          <a:blip r:embed="rId10">
            <a:alphaModFix/>
          </a:blip>
          <a:stretch>
            <a:fillRect/>
          </a:stretch>
        </p:blipFill>
        <p:spPr>
          <a:xfrm>
            <a:off x="7602826" y="2505975"/>
            <a:ext cx="1200000" cy="709000"/>
          </a:xfrm>
          <a:prstGeom prst="rect">
            <a:avLst/>
          </a:prstGeom>
          <a:noFill/>
          <a:ln w="9525" cap="flat" cmpd="sng">
            <a:solidFill>
              <a:schemeClr val="lt1"/>
            </a:solidFill>
            <a:prstDash val="solid"/>
            <a:round/>
            <a:headEnd type="none" w="sm" len="sm"/>
            <a:tailEnd type="none" w="sm" len="sm"/>
          </a:ln>
        </p:spPr>
      </p:pic>
      <p:cxnSp>
        <p:nvCxnSpPr>
          <p:cNvPr id="120" name="Google Shape;120;p16"/>
          <p:cNvCxnSpPr/>
          <p:nvPr/>
        </p:nvCxnSpPr>
        <p:spPr>
          <a:xfrm rot="10800000">
            <a:off x="5887250" y="645050"/>
            <a:ext cx="0" cy="510900"/>
          </a:xfrm>
          <a:prstGeom prst="straightConnector1">
            <a:avLst/>
          </a:prstGeom>
          <a:noFill/>
          <a:ln w="9525" cap="flat" cmpd="sng">
            <a:solidFill>
              <a:schemeClr val="dk2"/>
            </a:solidFill>
            <a:prstDash val="solid"/>
            <a:round/>
            <a:headEnd type="none" w="med" len="med"/>
            <a:tailEnd type="none" w="med" len="med"/>
          </a:ln>
        </p:spPr>
      </p:cxnSp>
      <p:cxnSp>
        <p:nvCxnSpPr>
          <p:cNvPr id="121" name="Google Shape;121;p16"/>
          <p:cNvCxnSpPr/>
          <p:nvPr/>
        </p:nvCxnSpPr>
        <p:spPr>
          <a:xfrm>
            <a:off x="5905175" y="1155950"/>
            <a:ext cx="18000" cy="3709800"/>
          </a:xfrm>
          <a:prstGeom prst="straightConnector1">
            <a:avLst/>
          </a:prstGeom>
          <a:noFill/>
          <a:ln w="9525" cap="flat" cmpd="sng">
            <a:solidFill>
              <a:schemeClr val="dk2"/>
            </a:solidFill>
            <a:prstDash val="solid"/>
            <a:round/>
            <a:headEnd type="none" w="med" len="med"/>
            <a:tailEnd type="none" w="med" len="med"/>
          </a:ln>
        </p:spPr>
      </p:cxnSp>
      <p:sp>
        <p:nvSpPr>
          <p:cNvPr id="122" name="Google Shape;122;p16"/>
          <p:cNvSpPr txBox="1"/>
          <p:nvPr/>
        </p:nvSpPr>
        <p:spPr>
          <a:xfrm>
            <a:off x="3387175" y="3790425"/>
            <a:ext cx="2481300" cy="101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300"/>
              <a:buFont typeface="Arial"/>
              <a:buNone/>
            </a:pPr>
            <a:r>
              <a:rPr lang="en" sz="1200">
                <a:solidFill>
                  <a:schemeClr val="dk1"/>
                </a:solidFill>
                <a:latin typeface="Times New Roman"/>
                <a:ea typeface="Times New Roman"/>
                <a:cs typeface="Times New Roman"/>
                <a:sym typeface="Times New Roman"/>
              </a:rPr>
              <a:t>Molecular docking and pathway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analysis,  are utilized to predict the molecular mechanisms underlying the antimicrobial and antioxidant .</a:t>
            </a:r>
            <a:endParaRPr sz="1200">
              <a:solidFill>
                <a:schemeClr val="dk1"/>
              </a:solidFill>
            </a:endParaRPr>
          </a:p>
          <a:p>
            <a:pPr marL="0" lvl="0" indent="0" algn="l" rtl="0">
              <a:spcBef>
                <a:spcPts val="0"/>
              </a:spcBef>
              <a:spcAft>
                <a:spcPts val="0"/>
              </a:spcAft>
              <a:buNone/>
            </a:pPr>
            <a:endParaRPr sz="1800">
              <a:solidFill>
                <a:schemeClr val="dk2"/>
              </a:solidFill>
            </a:endParaRPr>
          </a:p>
        </p:txBody>
      </p:sp>
      <p:pic>
        <p:nvPicPr>
          <p:cNvPr id="123" name="Google Shape;123;p16"/>
          <p:cNvPicPr preferRelativeResize="0"/>
          <p:nvPr/>
        </p:nvPicPr>
        <p:blipFill rotWithShape="1">
          <a:blip r:embed="rId11">
            <a:alphaModFix/>
          </a:blip>
          <a:srcRect l="57174" t="2599" r="9930" b="27893"/>
          <a:stretch/>
        </p:blipFill>
        <p:spPr>
          <a:xfrm>
            <a:off x="4407412" y="1220802"/>
            <a:ext cx="630950" cy="636762"/>
          </a:xfrm>
          <a:prstGeom prst="rect">
            <a:avLst/>
          </a:prstGeom>
          <a:noFill/>
          <a:ln w="9525" cap="flat" cmpd="sng">
            <a:solidFill>
              <a:srgbClr val="595959"/>
            </a:solidFill>
            <a:prstDash val="solid"/>
            <a:round/>
            <a:headEnd type="none" w="sm" len="sm"/>
            <a:tailEnd type="none" w="sm" len="sm"/>
          </a:ln>
        </p:spPr>
      </p:pic>
      <p:sp>
        <p:nvSpPr>
          <p:cNvPr id="124" name="Google Shape;124;p16"/>
          <p:cNvSpPr txBox="1"/>
          <p:nvPr/>
        </p:nvSpPr>
        <p:spPr>
          <a:xfrm>
            <a:off x="3440650" y="1900050"/>
            <a:ext cx="24144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34343"/>
                </a:solidFill>
                <a:latin typeface="Times New Roman"/>
                <a:ea typeface="Times New Roman"/>
                <a:cs typeface="Times New Roman"/>
                <a:sym typeface="Times New Roman"/>
              </a:rPr>
              <a:t> </a:t>
            </a:r>
            <a:r>
              <a:rPr lang="en" sz="900" b="0" i="0" u="none" strike="noStrike" cap="none">
                <a:solidFill>
                  <a:srgbClr val="434343"/>
                </a:solidFill>
                <a:latin typeface="Times New Roman"/>
                <a:ea typeface="Times New Roman"/>
                <a:cs typeface="Times New Roman"/>
                <a:sym typeface="Times New Roman"/>
              </a:rPr>
              <a:t>Data acquisition </a:t>
            </a:r>
            <a:r>
              <a:rPr lang="en" sz="900">
                <a:solidFill>
                  <a:srgbClr val="434343"/>
                </a:solidFill>
                <a:latin typeface="Times New Roman"/>
                <a:ea typeface="Times New Roman"/>
                <a:cs typeface="Times New Roman"/>
                <a:sym typeface="Times New Roman"/>
              </a:rPr>
              <a:t>through bioinformatics tools</a:t>
            </a:r>
            <a:endParaRPr sz="900" b="0" i="0" u="none" strike="noStrike" cap="none">
              <a:solidFill>
                <a:srgbClr val="434343"/>
              </a:solidFill>
              <a:latin typeface="Times New Roman"/>
              <a:ea typeface="Times New Roman"/>
              <a:cs typeface="Times New Roman"/>
              <a:sym typeface="Times New Roman"/>
            </a:endParaRPr>
          </a:p>
        </p:txBody>
      </p:sp>
      <p:pic>
        <p:nvPicPr>
          <p:cNvPr id="125" name="Google Shape;125;p16"/>
          <p:cNvPicPr preferRelativeResize="0"/>
          <p:nvPr/>
        </p:nvPicPr>
        <p:blipFill rotWithShape="1">
          <a:blip r:embed="rId12">
            <a:alphaModFix/>
          </a:blip>
          <a:srcRect l="15958" t="29824" r="17573"/>
          <a:stretch/>
        </p:blipFill>
        <p:spPr>
          <a:xfrm>
            <a:off x="3972725" y="2489156"/>
            <a:ext cx="1534800" cy="625918"/>
          </a:xfrm>
          <a:prstGeom prst="rect">
            <a:avLst/>
          </a:prstGeom>
          <a:noFill/>
          <a:ln w="9525" cap="flat" cmpd="sng">
            <a:solidFill>
              <a:schemeClr val="dk2"/>
            </a:solidFill>
            <a:prstDash val="solid"/>
            <a:round/>
            <a:headEnd type="none" w="sm" len="sm"/>
            <a:tailEnd type="none" w="sm" len="sm"/>
          </a:ln>
        </p:spPr>
      </p:pic>
      <p:sp>
        <p:nvSpPr>
          <p:cNvPr id="126" name="Google Shape;126;p16"/>
          <p:cNvSpPr txBox="1"/>
          <p:nvPr/>
        </p:nvSpPr>
        <p:spPr>
          <a:xfrm>
            <a:off x="3541500" y="3099575"/>
            <a:ext cx="2091900" cy="44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000">
                <a:solidFill>
                  <a:schemeClr val="dk1"/>
                </a:solidFill>
                <a:latin typeface="Times New Roman"/>
                <a:ea typeface="Times New Roman"/>
                <a:cs typeface="Times New Roman"/>
                <a:sym typeface="Times New Roman"/>
              </a:rPr>
              <a:t>Molecular docking visualization of a bioactive compound interacting with a target protein</a:t>
            </a:r>
            <a:r>
              <a:rPr lang="en" sz="1100">
                <a:solidFill>
                  <a:schemeClr val="dk1"/>
                </a:solidFill>
                <a:latin typeface="Times New Roman"/>
                <a:ea typeface="Times New Roman"/>
                <a:cs typeface="Times New Roman"/>
                <a:sym typeface="Times New Roman"/>
              </a:rPr>
              <a:t> structure.</a:t>
            </a:r>
            <a:endParaRPr sz="1800">
              <a:solidFill>
                <a:schemeClr val="dk2"/>
              </a:solidFill>
            </a:endParaRPr>
          </a:p>
        </p:txBody>
      </p:sp>
      <p:sp>
        <p:nvSpPr>
          <p:cNvPr id="127" name="Google Shape;127;p16"/>
          <p:cNvSpPr/>
          <p:nvPr/>
        </p:nvSpPr>
        <p:spPr>
          <a:xfrm rot="5400000">
            <a:off x="4595948" y="2303025"/>
            <a:ext cx="232200" cy="855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sp>
        <p:nvSpPr>
          <p:cNvPr id="132" name="Google Shape;132;p17"/>
          <p:cNvSpPr txBox="1"/>
          <p:nvPr/>
        </p:nvSpPr>
        <p:spPr>
          <a:xfrm>
            <a:off x="4654500" y="1485100"/>
            <a:ext cx="333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7"/>
          <p:cNvSpPr txBox="1">
            <a:spLocks noGrp="1"/>
          </p:cNvSpPr>
          <p:nvPr>
            <p:ph type="title"/>
          </p:nvPr>
        </p:nvSpPr>
        <p:spPr>
          <a:xfrm>
            <a:off x="128000" y="109300"/>
            <a:ext cx="8520600" cy="538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 sz="2000" b="1">
                <a:latin typeface="Times New Roman"/>
                <a:ea typeface="Times New Roman"/>
                <a:cs typeface="Times New Roman"/>
                <a:sym typeface="Times New Roman"/>
              </a:rPr>
              <a:t>METHODOLOGY </a:t>
            </a:r>
            <a:endParaRPr sz="2000" b="1">
              <a:latin typeface="Times New Roman"/>
              <a:ea typeface="Times New Roman"/>
              <a:cs typeface="Times New Roman"/>
              <a:sym typeface="Times New Roman"/>
            </a:endParaRPr>
          </a:p>
        </p:txBody>
      </p:sp>
      <p:pic>
        <p:nvPicPr>
          <p:cNvPr id="134" name="Google Shape;134;p17"/>
          <p:cNvPicPr preferRelativeResize="0"/>
          <p:nvPr/>
        </p:nvPicPr>
        <p:blipFill rotWithShape="1">
          <a:blip r:embed="rId3">
            <a:alphaModFix/>
          </a:blip>
          <a:srcRect/>
          <a:stretch/>
        </p:blipFill>
        <p:spPr>
          <a:xfrm>
            <a:off x="7588475" y="109300"/>
            <a:ext cx="1394525" cy="705700"/>
          </a:xfrm>
          <a:prstGeom prst="rect">
            <a:avLst/>
          </a:prstGeom>
          <a:noFill/>
          <a:ln>
            <a:noFill/>
          </a:ln>
        </p:spPr>
      </p:pic>
      <p:sp>
        <p:nvSpPr>
          <p:cNvPr id="135" name="Google Shape;135;p17"/>
          <p:cNvSpPr txBox="1"/>
          <p:nvPr/>
        </p:nvSpPr>
        <p:spPr>
          <a:xfrm>
            <a:off x="-12" y="4600"/>
            <a:ext cx="8863500" cy="485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36" name="Google Shape;136;p17"/>
          <p:cNvSpPr txBox="1"/>
          <p:nvPr/>
        </p:nvSpPr>
        <p:spPr>
          <a:xfrm>
            <a:off x="61625" y="47625"/>
            <a:ext cx="9022500" cy="4991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37" name="Google Shape;137;p17"/>
          <p:cNvPicPr preferRelativeResize="0"/>
          <p:nvPr/>
        </p:nvPicPr>
        <p:blipFill rotWithShape="1">
          <a:blip r:embed="rId4">
            <a:alphaModFix/>
          </a:blip>
          <a:srcRect l="36450" t="15172" r="41147" b="60623"/>
          <a:stretch/>
        </p:blipFill>
        <p:spPr>
          <a:xfrm>
            <a:off x="2351775" y="1179212"/>
            <a:ext cx="1495975" cy="1042150"/>
          </a:xfrm>
          <a:prstGeom prst="rect">
            <a:avLst/>
          </a:prstGeom>
          <a:noFill/>
          <a:ln>
            <a:noFill/>
          </a:ln>
        </p:spPr>
      </p:pic>
      <p:pic>
        <p:nvPicPr>
          <p:cNvPr id="138" name="Google Shape;138;p17"/>
          <p:cNvPicPr preferRelativeResize="0"/>
          <p:nvPr/>
        </p:nvPicPr>
        <p:blipFill rotWithShape="1">
          <a:blip r:embed="rId4">
            <a:alphaModFix/>
          </a:blip>
          <a:srcRect l="76669" t="14179" r="1345" b="61618"/>
          <a:stretch/>
        </p:blipFill>
        <p:spPr>
          <a:xfrm>
            <a:off x="4347075" y="1060000"/>
            <a:ext cx="1580026" cy="1042150"/>
          </a:xfrm>
          <a:prstGeom prst="rect">
            <a:avLst/>
          </a:prstGeom>
          <a:noFill/>
          <a:ln>
            <a:noFill/>
          </a:ln>
        </p:spPr>
      </p:pic>
      <p:pic>
        <p:nvPicPr>
          <p:cNvPr id="139" name="Google Shape;139;p17"/>
          <p:cNvPicPr preferRelativeResize="0"/>
          <p:nvPr/>
        </p:nvPicPr>
        <p:blipFill rotWithShape="1">
          <a:blip r:embed="rId4">
            <a:alphaModFix/>
          </a:blip>
          <a:srcRect l="7629" t="57595" r="81248" b="11616"/>
          <a:stretch/>
        </p:blipFill>
        <p:spPr>
          <a:xfrm>
            <a:off x="2245800" y="2967200"/>
            <a:ext cx="799375" cy="1204700"/>
          </a:xfrm>
          <a:prstGeom prst="rect">
            <a:avLst/>
          </a:prstGeom>
          <a:noFill/>
          <a:ln>
            <a:noFill/>
          </a:ln>
        </p:spPr>
      </p:pic>
      <p:pic>
        <p:nvPicPr>
          <p:cNvPr id="140" name="Google Shape;140;p17"/>
          <p:cNvPicPr preferRelativeResize="0"/>
          <p:nvPr/>
        </p:nvPicPr>
        <p:blipFill rotWithShape="1">
          <a:blip r:embed="rId4">
            <a:alphaModFix/>
          </a:blip>
          <a:srcRect l="28974" t="55865" r="61124" b="12213"/>
          <a:stretch/>
        </p:blipFill>
        <p:spPr>
          <a:xfrm>
            <a:off x="4347075" y="2882288"/>
            <a:ext cx="711625" cy="1374525"/>
          </a:xfrm>
          <a:prstGeom prst="rect">
            <a:avLst/>
          </a:prstGeom>
          <a:noFill/>
          <a:ln>
            <a:noFill/>
          </a:ln>
        </p:spPr>
      </p:pic>
      <p:pic>
        <p:nvPicPr>
          <p:cNvPr id="141" name="Google Shape;141;p17"/>
          <p:cNvPicPr preferRelativeResize="0"/>
          <p:nvPr/>
        </p:nvPicPr>
        <p:blipFill rotWithShape="1">
          <a:blip r:embed="rId5">
            <a:alphaModFix/>
          </a:blip>
          <a:srcRect/>
          <a:stretch/>
        </p:blipFill>
        <p:spPr>
          <a:xfrm>
            <a:off x="220525" y="3090575"/>
            <a:ext cx="1324500" cy="1250400"/>
          </a:xfrm>
          <a:prstGeom prst="rect">
            <a:avLst/>
          </a:prstGeom>
          <a:noFill/>
          <a:ln>
            <a:noFill/>
          </a:ln>
        </p:spPr>
      </p:pic>
      <p:sp>
        <p:nvSpPr>
          <p:cNvPr id="142" name="Google Shape;142;p17"/>
          <p:cNvSpPr txBox="1"/>
          <p:nvPr/>
        </p:nvSpPr>
        <p:spPr>
          <a:xfrm>
            <a:off x="288550" y="648100"/>
            <a:ext cx="1462500" cy="33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sng" strike="noStrike" cap="none">
                <a:solidFill>
                  <a:schemeClr val="dk1"/>
                </a:solidFill>
                <a:latin typeface="Times New Roman"/>
                <a:ea typeface="Times New Roman"/>
                <a:cs typeface="Times New Roman"/>
                <a:sym typeface="Times New Roman"/>
              </a:rPr>
              <a:t>Extraction</a:t>
            </a:r>
            <a:endParaRPr sz="1600" b="1" i="0" u="sng" strike="noStrike" cap="none">
              <a:solidFill>
                <a:schemeClr val="dk1"/>
              </a:solidFill>
              <a:latin typeface="Times New Roman"/>
              <a:ea typeface="Times New Roman"/>
              <a:cs typeface="Times New Roman"/>
              <a:sym typeface="Times New Roman"/>
            </a:endParaRPr>
          </a:p>
        </p:txBody>
      </p:sp>
      <p:pic>
        <p:nvPicPr>
          <p:cNvPr id="143" name="Google Shape;143;p17"/>
          <p:cNvPicPr preferRelativeResize="0"/>
          <p:nvPr/>
        </p:nvPicPr>
        <p:blipFill rotWithShape="1">
          <a:blip r:embed="rId4">
            <a:alphaModFix/>
          </a:blip>
          <a:srcRect l="52026" t="53602" r="30883" b="14478"/>
          <a:stretch/>
        </p:blipFill>
        <p:spPr>
          <a:xfrm>
            <a:off x="6713888" y="2953888"/>
            <a:ext cx="1228300" cy="1231325"/>
          </a:xfrm>
          <a:prstGeom prst="rect">
            <a:avLst/>
          </a:prstGeom>
          <a:noFill/>
          <a:ln>
            <a:noFill/>
          </a:ln>
        </p:spPr>
      </p:pic>
      <p:pic>
        <p:nvPicPr>
          <p:cNvPr id="144" name="Google Shape;144;p17"/>
          <p:cNvPicPr preferRelativeResize="0"/>
          <p:nvPr/>
        </p:nvPicPr>
        <p:blipFill rotWithShape="1">
          <a:blip r:embed="rId4">
            <a:alphaModFix/>
          </a:blip>
          <a:srcRect l="81317" t="61074" r="7695" b="14022"/>
          <a:stretch/>
        </p:blipFill>
        <p:spPr>
          <a:xfrm>
            <a:off x="7009088" y="1044913"/>
            <a:ext cx="789626" cy="1072326"/>
          </a:xfrm>
          <a:prstGeom prst="rect">
            <a:avLst/>
          </a:prstGeom>
          <a:noFill/>
          <a:ln>
            <a:noFill/>
          </a:ln>
        </p:spPr>
      </p:pic>
      <p:sp>
        <p:nvSpPr>
          <p:cNvPr id="145" name="Google Shape;145;p17"/>
          <p:cNvSpPr txBox="1"/>
          <p:nvPr/>
        </p:nvSpPr>
        <p:spPr>
          <a:xfrm>
            <a:off x="193562" y="2226150"/>
            <a:ext cx="2012100" cy="33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Times New Roman"/>
                <a:ea typeface="Times New Roman"/>
                <a:cs typeface="Times New Roman"/>
                <a:sym typeface="Times New Roman"/>
              </a:rPr>
              <a:t>Spirulina  biomass is collected</a:t>
            </a:r>
            <a:endParaRPr sz="1000" b="0" i="0" u="none" strike="noStrike" cap="none">
              <a:solidFill>
                <a:schemeClr val="dk1"/>
              </a:solidFill>
              <a:latin typeface="Times New Roman"/>
              <a:ea typeface="Times New Roman"/>
              <a:cs typeface="Times New Roman"/>
              <a:sym typeface="Times New Roman"/>
            </a:endParaRPr>
          </a:p>
        </p:txBody>
      </p:sp>
      <p:sp>
        <p:nvSpPr>
          <p:cNvPr id="146" name="Google Shape;146;p17"/>
          <p:cNvSpPr txBox="1"/>
          <p:nvPr/>
        </p:nvSpPr>
        <p:spPr>
          <a:xfrm>
            <a:off x="2245800" y="2190250"/>
            <a:ext cx="1861800" cy="4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Times New Roman"/>
                <a:ea typeface="Times New Roman"/>
                <a:cs typeface="Times New Roman"/>
                <a:sym typeface="Times New Roman"/>
              </a:rPr>
              <a:t>The sample was shade-dried</a:t>
            </a:r>
            <a:endParaRPr sz="1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Times New Roman"/>
                <a:ea typeface="Times New Roman"/>
                <a:cs typeface="Times New Roman"/>
                <a:sym typeface="Times New Roman"/>
              </a:rPr>
              <a:t>at room temperature </a:t>
            </a:r>
            <a:endParaRPr sz="1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Times New Roman"/>
              <a:ea typeface="Times New Roman"/>
              <a:cs typeface="Times New Roman"/>
              <a:sym typeface="Times New Roman"/>
            </a:endParaRPr>
          </a:p>
        </p:txBody>
      </p:sp>
      <p:sp>
        <p:nvSpPr>
          <p:cNvPr id="147" name="Google Shape;147;p17"/>
          <p:cNvSpPr txBox="1"/>
          <p:nvPr/>
        </p:nvSpPr>
        <p:spPr>
          <a:xfrm>
            <a:off x="4401775" y="2187000"/>
            <a:ext cx="22656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Times New Roman"/>
                <a:ea typeface="Times New Roman"/>
                <a:cs typeface="Times New Roman"/>
                <a:sym typeface="Times New Roman"/>
              </a:rPr>
              <a:t>The dried  sample was then crushed and made into fine powder</a:t>
            </a:r>
            <a:endParaRPr sz="1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48" name="Google Shape;148;p17"/>
          <p:cNvSpPr txBox="1"/>
          <p:nvPr/>
        </p:nvSpPr>
        <p:spPr>
          <a:xfrm>
            <a:off x="6713900" y="2148075"/>
            <a:ext cx="19347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Times New Roman"/>
                <a:ea typeface="Times New Roman"/>
                <a:cs typeface="Times New Roman"/>
                <a:sym typeface="Times New Roman"/>
              </a:rPr>
              <a:t>25 g sample powder + 500 ml of 70% Ethanol is mixed </a:t>
            </a:r>
            <a:r>
              <a:rPr lang="en" sz="1000" b="1" i="0" u="none" strike="noStrike" cap="none">
                <a:solidFill>
                  <a:schemeClr val="dk1"/>
                </a:solidFill>
                <a:latin typeface="Times New Roman"/>
                <a:ea typeface="Times New Roman"/>
                <a:cs typeface="Times New Roman"/>
                <a:sym typeface="Times New Roman"/>
              </a:rPr>
              <a:t> [4]</a:t>
            </a:r>
            <a:endParaRPr sz="10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49" name="Google Shape;149;p17"/>
          <p:cNvSpPr txBox="1"/>
          <p:nvPr/>
        </p:nvSpPr>
        <p:spPr>
          <a:xfrm>
            <a:off x="6085600" y="4185575"/>
            <a:ext cx="2897400" cy="53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Times New Roman"/>
                <a:ea typeface="Times New Roman"/>
                <a:cs typeface="Times New Roman"/>
                <a:sym typeface="Times New Roman"/>
              </a:rPr>
              <a:t>The resultant mixture is sonicated at 20-40 kHz on 30-40* C for 1.5 hrs with stirring at regular intervals</a:t>
            </a:r>
            <a:r>
              <a:rPr lang="en" sz="1000" b="1" i="0" u="none" strike="noStrike" cap="none">
                <a:solidFill>
                  <a:schemeClr val="dk1"/>
                </a:solidFill>
                <a:latin typeface="Times New Roman"/>
                <a:ea typeface="Times New Roman"/>
                <a:cs typeface="Times New Roman"/>
                <a:sym typeface="Times New Roman"/>
              </a:rPr>
              <a:t>[4].</a:t>
            </a:r>
            <a:endParaRPr sz="10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Times New Roman"/>
              <a:ea typeface="Times New Roman"/>
              <a:cs typeface="Times New Roman"/>
              <a:sym typeface="Times New Roman"/>
            </a:endParaRPr>
          </a:p>
        </p:txBody>
      </p:sp>
      <p:sp>
        <p:nvSpPr>
          <p:cNvPr id="150" name="Google Shape;150;p17"/>
          <p:cNvSpPr txBox="1"/>
          <p:nvPr/>
        </p:nvSpPr>
        <p:spPr>
          <a:xfrm>
            <a:off x="3375838" y="4254875"/>
            <a:ext cx="26541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Times New Roman"/>
                <a:ea typeface="Times New Roman"/>
                <a:cs typeface="Times New Roman"/>
                <a:sym typeface="Times New Roman"/>
              </a:rPr>
              <a:t>The mixture is then filtered using whatman paper and the resulting mixtures were collected </a:t>
            </a:r>
            <a:r>
              <a:rPr lang="en" sz="1000" b="1" i="0" u="none" strike="noStrike" cap="none">
                <a:solidFill>
                  <a:schemeClr val="dk1"/>
                </a:solidFill>
                <a:latin typeface="Times New Roman"/>
                <a:ea typeface="Times New Roman"/>
                <a:cs typeface="Times New Roman"/>
                <a:sym typeface="Times New Roman"/>
              </a:rPr>
              <a:t>[4]</a:t>
            </a:r>
            <a:endParaRPr sz="10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51" name="Google Shape;151;p17"/>
          <p:cNvSpPr txBox="1"/>
          <p:nvPr/>
        </p:nvSpPr>
        <p:spPr>
          <a:xfrm>
            <a:off x="1666600" y="4307225"/>
            <a:ext cx="17649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Times New Roman"/>
                <a:ea typeface="Times New Roman"/>
                <a:cs typeface="Times New Roman"/>
                <a:sym typeface="Times New Roman"/>
              </a:rPr>
              <a:t>The mixture is then incubated in a cool,dark place.</a:t>
            </a:r>
            <a:endParaRPr sz="1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52" name="Google Shape;152;p17"/>
          <p:cNvSpPr/>
          <p:nvPr/>
        </p:nvSpPr>
        <p:spPr>
          <a:xfrm>
            <a:off x="1852400" y="1703275"/>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7"/>
          <p:cNvSpPr/>
          <p:nvPr/>
        </p:nvSpPr>
        <p:spPr>
          <a:xfrm>
            <a:off x="4155125" y="1649888"/>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7"/>
          <p:cNvSpPr/>
          <p:nvPr/>
        </p:nvSpPr>
        <p:spPr>
          <a:xfrm>
            <a:off x="6301925" y="1634800"/>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7"/>
          <p:cNvSpPr/>
          <p:nvPr/>
        </p:nvSpPr>
        <p:spPr>
          <a:xfrm rot="5400000">
            <a:off x="7232050" y="2811050"/>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7"/>
          <p:cNvSpPr/>
          <p:nvPr/>
        </p:nvSpPr>
        <p:spPr>
          <a:xfrm rot="10800000">
            <a:off x="1852400" y="3519150"/>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7"/>
          <p:cNvSpPr/>
          <p:nvPr/>
        </p:nvSpPr>
        <p:spPr>
          <a:xfrm rot="10800000">
            <a:off x="3600125" y="3537800"/>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7"/>
          <p:cNvSpPr/>
          <p:nvPr/>
        </p:nvSpPr>
        <p:spPr>
          <a:xfrm rot="10800000">
            <a:off x="5790300" y="3537800"/>
            <a:ext cx="192000" cy="100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7"/>
          <p:cNvSpPr/>
          <p:nvPr/>
        </p:nvSpPr>
        <p:spPr>
          <a:xfrm>
            <a:off x="163000" y="160575"/>
            <a:ext cx="21882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7"/>
          <p:cNvSpPr txBox="1"/>
          <p:nvPr/>
        </p:nvSpPr>
        <p:spPr>
          <a:xfrm>
            <a:off x="43975" y="4307225"/>
            <a:ext cx="1677600" cy="36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Times New Roman"/>
                <a:ea typeface="Times New Roman"/>
                <a:cs typeface="Times New Roman"/>
                <a:sym typeface="Times New Roman"/>
              </a:rPr>
              <a:t>Sample was placed in hot air oven for drying around 5 hrs at 60 degrees celsius  </a:t>
            </a:r>
            <a:r>
              <a:rPr lang="en" sz="1000" b="1" i="0" u="none" strike="noStrike" cap="none">
                <a:solidFill>
                  <a:schemeClr val="dk1"/>
                </a:solidFill>
                <a:latin typeface="Times New Roman"/>
                <a:ea typeface="Times New Roman"/>
                <a:cs typeface="Times New Roman"/>
                <a:sym typeface="Times New Roman"/>
              </a:rPr>
              <a:t>[4]</a:t>
            </a:r>
            <a:endParaRPr sz="400" b="1" i="0" u="none" strike="noStrike" cap="none">
              <a:solidFill>
                <a:schemeClr val="dk1"/>
              </a:solidFill>
              <a:latin typeface="Times New Roman"/>
              <a:ea typeface="Times New Roman"/>
              <a:cs typeface="Times New Roman"/>
              <a:sym typeface="Times New Roman"/>
            </a:endParaRPr>
          </a:p>
        </p:txBody>
      </p:sp>
      <p:pic>
        <p:nvPicPr>
          <p:cNvPr id="161" name="Google Shape;161;p17"/>
          <p:cNvPicPr preferRelativeResize="0"/>
          <p:nvPr/>
        </p:nvPicPr>
        <p:blipFill rotWithShape="1">
          <a:blip r:embed="rId6">
            <a:alphaModFix/>
          </a:blip>
          <a:srcRect t="-19321" b="17467"/>
          <a:stretch/>
        </p:blipFill>
        <p:spPr>
          <a:xfrm>
            <a:off x="496950" y="777150"/>
            <a:ext cx="996200" cy="15231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8"/>
          <p:cNvPicPr preferRelativeResize="0"/>
          <p:nvPr/>
        </p:nvPicPr>
        <p:blipFill rotWithShape="1">
          <a:blip r:embed="rId3">
            <a:alphaModFix/>
          </a:blip>
          <a:srcRect/>
          <a:stretch/>
        </p:blipFill>
        <p:spPr>
          <a:xfrm>
            <a:off x="8082650" y="127400"/>
            <a:ext cx="954700" cy="329600"/>
          </a:xfrm>
          <a:prstGeom prst="rect">
            <a:avLst/>
          </a:prstGeom>
          <a:noFill/>
          <a:ln>
            <a:noFill/>
          </a:ln>
        </p:spPr>
      </p:pic>
      <p:sp>
        <p:nvSpPr>
          <p:cNvPr id="167" name="Google Shape;167;p18"/>
          <p:cNvSpPr/>
          <p:nvPr/>
        </p:nvSpPr>
        <p:spPr>
          <a:xfrm>
            <a:off x="44800" y="75"/>
            <a:ext cx="9050400" cy="5143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18"/>
          <p:cNvSpPr txBox="1"/>
          <p:nvPr/>
        </p:nvSpPr>
        <p:spPr>
          <a:xfrm>
            <a:off x="44800" y="104075"/>
            <a:ext cx="2347800" cy="538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990"/>
              <a:buFont typeface="Arial"/>
              <a:buNone/>
            </a:pPr>
            <a:r>
              <a:rPr lang="en" sz="2000" b="1" i="0" u="none" strike="noStrike" cap="none">
                <a:solidFill>
                  <a:schemeClr val="dk1"/>
                </a:solidFill>
                <a:latin typeface="Times New Roman"/>
                <a:ea typeface="Times New Roman"/>
                <a:cs typeface="Times New Roman"/>
                <a:sym typeface="Times New Roman"/>
              </a:rPr>
              <a:t>METHODOLOGY </a:t>
            </a:r>
            <a:endParaRPr/>
          </a:p>
        </p:txBody>
      </p:sp>
      <p:sp>
        <p:nvSpPr>
          <p:cNvPr id="169" name="Google Shape;169;p18"/>
          <p:cNvSpPr/>
          <p:nvPr/>
        </p:nvSpPr>
        <p:spPr>
          <a:xfrm>
            <a:off x="187150" y="918813"/>
            <a:ext cx="2114700" cy="846300"/>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Nutrient agar was prepared, sterilized, and poured into sterile petri plates</a:t>
            </a:r>
            <a:endParaRPr>
              <a:latin typeface="Times New Roman"/>
              <a:ea typeface="Times New Roman"/>
              <a:cs typeface="Times New Roman"/>
              <a:sym typeface="Times New Roman"/>
            </a:endParaRPr>
          </a:p>
        </p:txBody>
      </p:sp>
      <p:sp>
        <p:nvSpPr>
          <p:cNvPr id="170" name="Google Shape;170;p18"/>
          <p:cNvSpPr/>
          <p:nvPr/>
        </p:nvSpPr>
        <p:spPr>
          <a:xfrm>
            <a:off x="2938575" y="872150"/>
            <a:ext cx="2347800" cy="846300"/>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 Cultures of </a:t>
            </a:r>
            <a:r>
              <a:rPr lang="en" i="1">
                <a:solidFill>
                  <a:schemeClr val="dk1"/>
                </a:solidFill>
                <a:latin typeface="Times New Roman"/>
                <a:ea typeface="Times New Roman"/>
                <a:cs typeface="Times New Roman"/>
                <a:sym typeface="Times New Roman"/>
              </a:rPr>
              <a:t>Escherichia coli</a:t>
            </a:r>
            <a:r>
              <a:rPr lang="en">
                <a:solidFill>
                  <a:schemeClr val="dk1"/>
                </a:solidFill>
                <a:latin typeface="Times New Roman"/>
                <a:ea typeface="Times New Roman"/>
                <a:cs typeface="Times New Roman"/>
                <a:sym typeface="Times New Roman"/>
              </a:rPr>
              <a:t> and </a:t>
            </a:r>
            <a:r>
              <a:rPr lang="en" i="1">
                <a:solidFill>
                  <a:schemeClr val="dk1"/>
                </a:solidFill>
                <a:latin typeface="Times New Roman"/>
                <a:ea typeface="Times New Roman"/>
                <a:cs typeface="Times New Roman"/>
                <a:sym typeface="Times New Roman"/>
              </a:rPr>
              <a:t>Streptococcus mutans</a:t>
            </a:r>
            <a:r>
              <a:rPr lang="en">
                <a:solidFill>
                  <a:schemeClr val="dk1"/>
                </a:solidFill>
                <a:latin typeface="Times New Roman"/>
                <a:ea typeface="Times New Roman"/>
                <a:cs typeface="Times New Roman"/>
                <a:sym typeface="Times New Roman"/>
              </a:rPr>
              <a:t> were evenly spread on the agar surface</a:t>
            </a:r>
            <a:endParaRPr sz="1700">
              <a:latin typeface="Times New Roman"/>
              <a:ea typeface="Times New Roman"/>
              <a:cs typeface="Times New Roman"/>
              <a:sym typeface="Times New Roman"/>
            </a:endParaRPr>
          </a:p>
        </p:txBody>
      </p:sp>
      <p:sp>
        <p:nvSpPr>
          <p:cNvPr id="171" name="Google Shape;171;p18"/>
          <p:cNvSpPr/>
          <p:nvPr/>
        </p:nvSpPr>
        <p:spPr>
          <a:xfrm>
            <a:off x="5923100" y="855525"/>
            <a:ext cx="3050700" cy="846300"/>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a:t>
            </a:r>
            <a:r>
              <a:rPr lang="en">
                <a:latin typeface="Times New Roman"/>
                <a:ea typeface="Times New Roman"/>
                <a:cs typeface="Times New Roman"/>
                <a:sym typeface="Times New Roman"/>
              </a:rPr>
              <a:t>Wells were carefully punched into the agar, and the test samples were placed into the wells</a:t>
            </a:r>
            <a:endParaRPr>
              <a:latin typeface="Times New Roman"/>
              <a:ea typeface="Times New Roman"/>
              <a:cs typeface="Times New Roman"/>
              <a:sym typeface="Times New Roman"/>
            </a:endParaRPr>
          </a:p>
        </p:txBody>
      </p:sp>
      <p:sp>
        <p:nvSpPr>
          <p:cNvPr id="172" name="Google Shape;172;p18"/>
          <p:cNvSpPr/>
          <p:nvPr/>
        </p:nvSpPr>
        <p:spPr>
          <a:xfrm>
            <a:off x="187150" y="3154200"/>
            <a:ext cx="2402400" cy="669600"/>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Tetracycline (25 µg) was used as a standard antibiotic control </a:t>
            </a:r>
            <a:endParaRPr/>
          </a:p>
        </p:txBody>
      </p:sp>
      <p:sp>
        <p:nvSpPr>
          <p:cNvPr id="173" name="Google Shape;173;p18"/>
          <p:cNvSpPr/>
          <p:nvPr/>
        </p:nvSpPr>
        <p:spPr>
          <a:xfrm>
            <a:off x="2708100" y="104075"/>
            <a:ext cx="3727800" cy="5388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Times New Roman"/>
                <a:ea typeface="Times New Roman"/>
                <a:cs typeface="Times New Roman"/>
                <a:sym typeface="Times New Roman"/>
              </a:rPr>
              <a:t>ZONE OF INHIBITION</a:t>
            </a:r>
            <a:endParaRPr sz="1700" b="1">
              <a:latin typeface="Times New Roman"/>
              <a:ea typeface="Times New Roman"/>
              <a:cs typeface="Times New Roman"/>
              <a:sym typeface="Times New Roman"/>
            </a:endParaRPr>
          </a:p>
        </p:txBody>
      </p:sp>
      <p:sp>
        <p:nvSpPr>
          <p:cNvPr id="174" name="Google Shape;174;p18"/>
          <p:cNvSpPr/>
          <p:nvPr/>
        </p:nvSpPr>
        <p:spPr>
          <a:xfrm>
            <a:off x="6019250" y="3069000"/>
            <a:ext cx="2858400" cy="754800"/>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 The zones of inhibition were measured to evaluate antimicrobial activity.</a:t>
            </a:r>
            <a:endParaRPr sz="1700">
              <a:latin typeface="Times New Roman"/>
              <a:ea typeface="Times New Roman"/>
              <a:cs typeface="Times New Roman"/>
              <a:sym typeface="Times New Roman"/>
            </a:endParaRPr>
          </a:p>
        </p:txBody>
      </p:sp>
      <p:pic>
        <p:nvPicPr>
          <p:cNvPr id="175" name="Google Shape;175;p18"/>
          <p:cNvPicPr preferRelativeResize="0"/>
          <p:nvPr/>
        </p:nvPicPr>
        <p:blipFill>
          <a:blip r:embed="rId4">
            <a:alphaModFix/>
          </a:blip>
          <a:stretch>
            <a:fillRect/>
          </a:stretch>
        </p:blipFill>
        <p:spPr>
          <a:xfrm>
            <a:off x="3046675" y="1862125"/>
            <a:ext cx="2239700" cy="754775"/>
          </a:xfrm>
          <a:prstGeom prst="rect">
            <a:avLst/>
          </a:prstGeom>
          <a:noFill/>
          <a:ln w="25400" cap="flat" cmpd="sng">
            <a:solidFill>
              <a:schemeClr val="lt1"/>
            </a:solidFill>
            <a:prstDash val="solid"/>
            <a:round/>
            <a:headEnd type="none" w="sm" len="sm"/>
            <a:tailEnd type="none" w="sm" len="sm"/>
          </a:ln>
        </p:spPr>
      </p:pic>
      <p:pic>
        <p:nvPicPr>
          <p:cNvPr id="176" name="Google Shape;176;p18"/>
          <p:cNvPicPr preferRelativeResize="0"/>
          <p:nvPr/>
        </p:nvPicPr>
        <p:blipFill>
          <a:blip r:embed="rId5">
            <a:alphaModFix/>
          </a:blip>
          <a:stretch>
            <a:fillRect/>
          </a:stretch>
        </p:blipFill>
        <p:spPr>
          <a:xfrm>
            <a:off x="187150" y="1862125"/>
            <a:ext cx="2114701" cy="754775"/>
          </a:xfrm>
          <a:prstGeom prst="rect">
            <a:avLst/>
          </a:prstGeom>
          <a:noFill/>
          <a:ln w="25400" cap="flat" cmpd="sng">
            <a:solidFill>
              <a:schemeClr val="lt1"/>
            </a:solidFill>
            <a:prstDash val="solid"/>
            <a:round/>
            <a:headEnd type="none" w="sm" len="sm"/>
            <a:tailEnd type="none" w="sm" len="sm"/>
          </a:ln>
        </p:spPr>
      </p:pic>
      <p:sp>
        <p:nvSpPr>
          <p:cNvPr id="177" name="Google Shape;177;p18"/>
          <p:cNvSpPr/>
          <p:nvPr/>
        </p:nvSpPr>
        <p:spPr>
          <a:xfrm>
            <a:off x="3130500" y="3154200"/>
            <a:ext cx="2347800" cy="669600"/>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Plates were incubated at 37°C for 24 hours,</a:t>
            </a:r>
            <a:endParaRPr/>
          </a:p>
        </p:txBody>
      </p:sp>
      <p:pic>
        <p:nvPicPr>
          <p:cNvPr id="178" name="Google Shape;178;p18"/>
          <p:cNvPicPr preferRelativeResize="0"/>
          <p:nvPr/>
        </p:nvPicPr>
        <p:blipFill>
          <a:blip r:embed="rId6">
            <a:alphaModFix/>
          </a:blip>
          <a:stretch>
            <a:fillRect/>
          </a:stretch>
        </p:blipFill>
        <p:spPr>
          <a:xfrm>
            <a:off x="187150" y="3960675"/>
            <a:ext cx="2347800" cy="1084250"/>
          </a:xfrm>
          <a:prstGeom prst="rect">
            <a:avLst/>
          </a:prstGeom>
          <a:noFill/>
          <a:ln w="25400" cap="flat" cmpd="sng">
            <a:solidFill>
              <a:schemeClr val="lt1"/>
            </a:solidFill>
            <a:prstDash val="solid"/>
            <a:round/>
            <a:headEnd type="none" w="sm" len="sm"/>
            <a:tailEnd type="none" w="sm" len="sm"/>
          </a:ln>
        </p:spPr>
      </p:pic>
      <p:pic>
        <p:nvPicPr>
          <p:cNvPr id="179" name="Google Shape;179;p18"/>
          <p:cNvPicPr preferRelativeResize="0"/>
          <p:nvPr/>
        </p:nvPicPr>
        <p:blipFill>
          <a:blip r:embed="rId7">
            <a:alphaModFix/>
          </a:blip>
          <a:stretch>
            <a:fillRect/>
          </a:stretch>
        </p:blipFill>
        <p:spPr>
          <a:xfrm>
            <a:off x="6144625" y="3915875"/>
            <a:ext cx="2761749" cy="1173851"/>
          </a:xfrm>
          <a:prstGeom prst="rect">
            <a:avLst/>
          </a:prstGeom>
          <a:noFill/>
          <a:ln w="25400" cap="flat" cmpd="sng">
            <a:solidFill>
              <a:schemeClr val="lt1"/>
            </a:solidFill>
            <a:prstDash val="solid"/>
            <a:round/>
            <a:headEnd type="none" w="sm" len="sm"/>
            <a:tailEnd type="none" w="sm" len="sm"/>
          </a:ln>
        </p:spPr>
      </p:pic>
      <p:pic>
        <p:nvPicPr>
          <p:cNvPr id="180" name="Google Shape;180;p18"/>
          <p:cNvPicPr preferRelativeResize="0"/>
          <p:nvPr/>
        </p:nvPicPr>
        <p:blipFill>
          <a:blip r:embed="rId8">
            <a:alphaModFix/>
          </a:blip>
          <a:stretch>
            <a:fillRect/>
          </a:stretch>
        </p:blipFill>
        <p:spPr>
          <a:xfrm>
            <a:off x="3400437" y="3915875"/>
            <a:ext cx="1878700" cy="1173850"/>
          </a:xfrm>
          <a:prstGeom prst="rect">
            <a:avLst/>
          </a:prstGeom>
          <a:noFill/>
          <a:ln w="25400" cap="flat" cmpd="sng">
            <a:solidFill>
              <a:schemeClr val="lt1"/>
            </a:solidFill>
            <a:prstDash val="solid"/>
            <a:round/>
            <a:headEnd type="none" w="sm" len="sm"/>
            <a:tailEnd type="none" w="sm" len="sm"/>
          </a:ln>
        </p:spPr>
      </p:pic>
      <p:sp>
        <p:nvSpPr>
          <p:cNvPr id="181" name="Google Shape;181;p18"/>
          <p:cNvSpPr/>
          <p:nvPr/>
        </p:nvSpPr>
        <p:spPr>
          <a:xfrm>
            <a:off x="2392588" y="1765125"/>
            <a:ext cx="4923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 name="Google Shape;182;p18"/>
          <p:cNvSpPr/>
          <p:nvPr/>
        </p:nvSpPr>
        <p:spPr>
          <a:xfrm>
            <a:off x="5358575" y="1765125"/>
            <a:ext cx="4923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 name="Google Shape;183;p18"/>
          <p:cNvSpPr/>
          <p:nvPr/>
        </p:nvSpPr>
        <p:spPr>
          <a:xfrm>
            <a:off x="2493025" y="3781575"/>
            <a:ext cx="4923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18"/>
          <p:cNvSpPr/>
          <p:nvPr/>
        </p:nvSpPr>
        <p:spPr>
          <a:xfrm>
            <a:off x="5403025" y="3781575"/>
            <a:ext cx="4923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5" name="Google Shape;185;p18"/>
          <p:cNvPicPr preferRelativeResize="0"/>
          <p:nvPr/>
        </p:nvPicPr>
        <p:blipFill>
          <a:blip r:embed="rId9">
            <a:alphaModFix/>
          </a:blip>
          <a:stretch>
            <a:fillRect/>
          </a:stretch>
        </p:blipFill>
        <p:spPr>
          <a:xfrm>
            <a:off x="6468150" y="1558335"/>
            <a:ext cx="2114700" cy="12561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9"/>
          <p:cNvPicPr preferRelativeResize="0"/>
          <p:nvPr/>
        </p:nvPicPr>
        <p:blipFill rotWithShape="1">
          <a:blip r:embed="rId3">
            <a:alphaModFix/>
          </a:blip>
          <a:srcRect/>
          <a:stretch/>
        </p:blipFill>
        <p:spPr>
          <a:xfrm>
            <a:off x="8082650" y="127400"/>
            <a:ext cx="954700" cy="329600"/>
          </a:xfrm>
          <a:prstGeom prst="rect">
            <a:avLst/>
          </a:prstGeom>
          <a:noFill/>
          <a:ln>
            <a:noFill/>
          </a:ln>
        </p:spPr>
      </p:pic>
      <p:sp>
        <p:nvSpPr>
          <p:cNvPr id="191" name="Google Shape;191;p19"/>
          <p:cNvSpPr/>
          <p:nvPr/>
        </p:nvSpPr>
        <p:spPr>
          <a:xfrm>
            <a:off x="0" y="0"/>
            <a:ext cx="9144000" cy="5143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19"/>
          <p:cNvSpPr txBox="1"/>
          <p:nvPr/>
        </p:nvSpPr>
        <p:spPr>
          <a:xfrm>
            <a:off x="137150" y="186025"/>
            <a:ext cx="7342800" cy="538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990"/>
              <a:buFont typeface="Arial"/>
              <a:buNone/>
            </a:pPr>
            <a:r>
              <a:rPr lang="en" sz="2000" b="1" i="0" u="none" strike="noStrike" cap="none">
                <a:solidFill>
                  <a:schemeClr val="dk1"/>
                </a:solidFill>
                <a:latin typeface="Times New Roman"/>
                <a:ea typeface="Times New Roman"/>
                <a:cs typeface="Times New Roman"/>
                <a:sym typeface="Times New Roman"/>
              </a:rPr>
              <a:t>METHODOLOGY </a:t>
            </a:r>
            <a:endParaRPr/>
          </a:p>
        </p:txBody>
      </p:sp>
      <p:sp>
        <p:nvSpPr>
          <p:cNvPr id="193" name="Google Shape;193;p19"/>
          <p:cNvSpPr/>
          <p:nvPr/>
        </p:nvSpPr>
        <p:spPr>
          <a:xfrm>
            <a:off x="9000" y="1782963"/>
            <a:ext cx="4910400" cy="6291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MTT reagent (3-(4,5-Dimethylthiazol-2-yl)-2,5-diphenyltetrazolium bromide) was added to each well.</a:t>
            </a:r>
            <a:endParaRPr>
              <a:latin typeface="Times New Roman"/>
              <a:ea typeface="Times New Roman"/>
              <a:cs typeface="Times New Roman"/>
              <a:sym typeface="Times New Roman"/>
            </a:endParaRPr>
          </a:p>
        </p:txBody>
      </p:sp>
      <p:sp>
        <p:nvSpPr>
          <p:cNvPr id="194" name="Google Shape;194;p19"/>
          <p:cNvSpPr/>
          <p:nvPr/>
        </p:nvSpPr>
        <p:spPr>
          <a:xfrm>
            <a:off x="35850" y="2738000"/>
            <a:ext cx="4856700" cy="5388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Formed purple formazan crystals are dissolved on adding  DMSO.</a:t>
            </a:r>
            <a:endParaRPr>
              <a:latin typeface="Times New Roman"/>
              <a:ea typeface="Times New Roman"/>
              <a:cs typeface="Times New Roman"/>
              <a:sym typeface="Times New Roman"/>
            </a:endParaRPr>
          </a:p>
        </p:txBody>
      </p:sp>
      <p:sp>
        <p:nvSpPr>
          <p:cNvPr id="195" name="Google Shape;195;p19"/>
          <p:cNvSpPr/>
          <p:nvPr/>
        </p:nvSpPr>
        <p:spPr>
          <a:xfrm>
            <a:off x="35850" y="770625"/>
            <a:ext cx="4856700" cy="6864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Cultured 3T3 Cells were treated with varying concentrations of</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the test extracts: 1 ng, 10 ng, 100 ng, and 1 µg.</a:t>
            </a:r>
            <a:endParaRPr>
              <a:latin typeface="Times New Roman"/>
              <a:ea typeface="Times New Roman"/>
              <a:cs typeface="Times New Roman"/>
              <a:sym typeface="Times New Roman"/>
            </a:endParaRPr>
          </a:p>
        </p:txBody>
      </p:sp>
      <p:sp>
        <p:nvSpPr>
          <p:cNvPr id="196" name="Google Shape;196;p19"/>
          <p:cNvSpPr/>
          <p:nvPr/>
        </p:nvSpPr>
        <p:spPr>
          <a:xfrm>
            <a:off x="35850" y="3585738"/>
            <a:ext cx="4856700" cy="5388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The absorbance was measured at 595 nm</a:t>
            </a:r>
            <a:endParaRPr>
              <a:latin typeface="Times New Roman"/>
              <a:ea typeface="Times New Roman"/>
              <a:cs typeface="Times New Roman"/>
              <a:sym typeface="Times New Roman"/>
            </a:endParaRPr>
          </a:p>
        </p:txBody>
      </p:sp>
      <p:sp>
        <p:nvSpPr>
          <p:cNvPr id="197" name="Google Shape;197;p19"/>
          <p:cNvSpPr/>
          <p:nvPr/>
        </p:nvSpPr>
        <p:spPr>
          <a:xfrm>
            <a:off x="76200" y="4433500"/>
            <a:ext cx="4776000" cy="5388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Percentage cytotoxicity of the extracts was calculated</a:t>
            </a:r>
            <a:endParaRPr>
              <a:latin typeface="Times New Roman"/>
              <a:ea typeface="Times New Roman"/>
              <a:cs typeface="Times New Roman"/>
              <a:sym typeface="Times New Roman"/>
            </a:endParaRPr>
          </a:p>
        </p:txBody>
      </p:sp>
      <p:cxnSp>
        <p:nvCxnSpPr>
          <p:cNvPr id="198" name="Google Shape;198;p19"/>
          <p:cNvCxnSpPr>
            <a:stCxn id="195" idx="2"/>
            <a:endCxn id="193" idx="0"/>
          </p:cNvCxnSpPr>
          <p:nvPr/>
        </p:nvCxnSpPr>
        <p:spPr>
          <a:xfrm>
            <a:off x="2464200" y="1457025"/>
            <a:ext cx="0" cy="325800"/>
          </a:xfrm>
          <a:prstGeom prst="straightConnector1">
            <a:avLst/>
          </a:prstGeom>
          <a:noFill/>
          <a:ln w="9525" cap="flat" cmpd="sng">
            <a:solidFill>
              <a:schemeClr val="dk2"/>
            </a:solidFill>
            <a:prstDash val="solid"/>
            <a:round/>
            <a:headEnd type="none" w="med" len="med"/>
            <a:tailEnd type="triangle" w="med" len="med"/>
          </a:ln>
        </p:spPr>
      </p:cxnSp>
      <p:cxnSp>
        <p:nvCxnSpPr>
          <p:cNvPr id="199" name="Google Shape;199;p19"/>
          <p:cNvCxnSpPr>
            <a:stCxn id="193" idx="2"/>
            <a:endCxn id="194" idx="0"/>
          </p:cNvCxnSpPr>
          <p:nvPr/>
        </p:nvCxnSpPr>
        <p:spPr>
          <a:xfrm>
            <a:off x="2464200" y="2412063"/>
            <a:ext cx="0" cy="325800"/>
          </a:xfrm>
          <a:prstGeom prst="straightConnector1">
            <a:avLst/>
          </a:prstGeom>
          <a:noFill/>
          <a:ln w="9525" cap="flat" cmpd="sng">
            <a:solidFill>
              <a:schemeClr val="dk2"/>
            </a:solidFill>
            <a:prstDash val="solid"/>
            <a:round/>
            <a:headEnd type="none" w="med" len="med"/>
            <a:tailEnd type="triangle" w="med" len="med"/>
          </a:ln>
        </p:spPr>
      </p:cxnSp>
      <p:cxnSp>
        <p:nvCxnSpPr>
          <p:cNvPr id="200" name="Google Shape;200;p19"/>
          <p:cNvCxnSpPr>
            <a:stCxn id="194" idx="2"/>
            <a:endCxn id="196" idx="0"/>
          </p:cNvCxnSpPr>
          <p:nvPr/>
        </p:nvCxnSpPr>
        <p:spPr>
          <a:xfrm>
            <a:off x="2464200" y="3276800"/>
            <a:ext cx="0" cy="309000"/>
          </a:xfrm>
          <a:prstGeom prst="straightConnector1">
            <a:avLst/>
          </a:prstGeom>
          <a:noFill/>
          <a:ln w="9525" cap="flat" cmpd="sng">
            <a:solidFill>
              <a:schemeClr val="dk2"/>
            </a:solidFill>
            <a:prstDash val="solid"/>
            <a:round/>
            <a:headEnd type="none" w="med" len="med"/>
            <a:tailEnd type="triangle" w="med" len="med"/>
          </a:ln>
        </p:spPr>
      </p:cxnSp>
      <p:cxnSp>
        <p:nvCxnSpPr>
          <p:cNvPr id="201" name="Google Shape;201;p19"/>
          <p:cNvCxnSpPr>
            <a:stCxn id="196" idx="2"/>
            <a:endCxn id="197" idx="0"/>
          </p:cNvCxnSpPr>
          <p:nvPr/>
        </p:nvCxnSpPr>
        <p:spPr>
          <a:xfrm>
            <a:off x="2464200" y="4124538"/>
            <a:ext cx="0" cy="309000"/>
          </a:xfrm>
          <a:prstGeom prst="straightConnector1">
            <a:avLst/>
          </a:prstGeom>
          <a:noFill/>
          <a:ln w="9525" cap="flat" cmpd="sng">
            <a:solidFill>
              <a:schemeClr val="dk2"/>
            </a:solidFill>
            <a:prstDash val="solid"/>
            <a:round/>
            <a:headEnd type="none" w="med" len="med"/>
            <a:tailEnd type="triangle" w="med" len="med"/>
          </a:ln>
        </p:spPr>
      </p:cxnSp>
      <p:sp>
        <p:nvSpPr>
          <p:cNvPr id="202" name="Google Shape;202;p19"/>
          <p:cNvSpPr txBox="1"/>
          <p:nvPr/>
        </p:nvSpPr>
        <p:spPr>
          <a:xfrm>
            <a:off x="2679275" y="1465425"/>
            <a:ext cx="3584400" cy="3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*48 hrs incubation</a:t>
            </a:r>
            <a:endParaRPr sz="1800">
              <a:solidFill>
                <a:schemeClr val="dk2"/>
              </a:solidFill>
            </a:endParaRPr>
          </a:p>
        </p:txBody>
      </p:sp>
      <p:sp>
        <p:nvSpPr>
          <p:cNvPr id="203" name="Google Shape;203;p19"/>
          <p:cNvSpPr txBox="1"/>
          <p:nvPr/>
        </p:nvSpPr>
        <p:spPr>
          <a:xfrm>
            <a:off x="2788725" y="2424675"/>
            <a:ext cx="3976800" cy="3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*3 hrs incubation</a:t>
            </a:r>
            <a:endParaRPr sz="1800">
              <a:solidFill>
                <a:schemeClr val="dk2"/>
              </a:solidFill>
            </a:endParaRPr>
          </a:p>
        </p:txBody>
      </p:sp>
      <p:pic>
        <p:nvPicPr>
          <p:cNvPr id="204" name="Google Shape;204;p19"/>
          <p:cNvPicPr preferRelativeResize="0"/>
          <p:nvPr/>
        </p:nvPicPr>
        <p:blipFill>
          <a:blip r:embed="rId4">
            <a:alphaModFix/>
          </a:blip>
          <a:stretch>
            <a:fillRect/>
          </a:stretch>
        </p:blipFill>
        <p:spPr>
          <a:xfrm>
            <a:off x="5394387" y="620800"/>
            <a:ext cx="3046675" cy="836225"/>
          </a:xfrm>
          <a:prstGeom prst="rect">
            <a:avLst/>
          </a:prstGeom>
          <a:noFill/>
          <a:ln w="25400" cap="flat" cmpd="sng">
            <a:solidFill>
              <a:schemeClr val="lt1"/>
            </a:solidFill>
            <a:prstDash val="solid"/>
            <a:round/>
            <a:headEnd type="none" w="sm" len="sm"/>
            <a:tailEnd type="none" w="sm" len="sm"/>
          </a:ln>
        </p:spPr>
      </p:pic>
      <p:pic>
        <p:nvPicPr>
          <p:cNvPr id="205" name="Google Shape;205;p19"/>
          <p:cNvPicPr preferRelativeResize="0"/>
          <p:nvPr/>
        </p:nvPicPr>
        <p:blipFill>
          <a:blip r:embed="rId5">
            <a:alphaModFix/>
          </a:blip>
          <a:stretch>
            <a:fillRect/>
          </a:stretch>
        </p:blipFill>
        <p:spPr>
          <a:xfrm>
            <a:off x="5734900" y="1531225"/>
            <a:ext cx="2580700" cy="686400"/>
          </a:xfrm>
          <a:prstGeom prst="rect">
            <a:avLst/>
          </a:prstGeom>
          <a:noFill/>
          <a:ln w="25400" cap="flat" cmpd="sng">
            <a:solidFill>
              <a:schemeClr val="lt1"/>
            </a:solidFill>
            <a:prstDash val="solid"/>
            <a:round/>
            <a:headEnd type="none" w="sm" len="sm"/>
            <a:tailEnd type="none" w="sm" len="sm"/>
          </a:ln>
        </p:spPr>
      </p:pic>
      <p:pic>
        <p:nvPicPr>
          <p:cNvPr id="206" name="Google Shape;206;p19"/>
          <p:cNvPicPr preferRelativeResize="0"/>
          <p:nvPr/>
        </p:nvPicPr>
        <p:blipFill>
          <a:blip r:embed="rId6">
            <a:alphaModFix/>
          </a:blip>
          <a:stretch>
            <a:fillRect/>
          </a:stretch>
        </p:blipFill>
        <p:spPr>
          <a:xfrm>
            <a:off x="5923075" y="2498748"/>
            <a:ext cx="2078876" cy="686400"/>
          </a:xfrm>
          <a:prstGeom prst="rect">
            <a:avLst/>
          </a:prstGeom>
          <a:noFill/>
          <a:ln w="25400" cap="flat" cmpd="sng">
            <a:solidFill>
              <a:schemeClr val="lt1"/>
            </a:solidFill>
            <a:prstDash val="solid"/>
            <a:round/>
            <a:headEnd type="none" w="sm" len="sm"/>
            <a:tailEnd type="none" w="sm" len="sm"/>
          </a:ln>
        </p:spPr>
      </p:pic>
      <p:pic>
        <p:nvPicPr>
          <p:cNvPr id="207" name="Google Shape;207;p19"/>
          <p:cNvPicPr preferRelativeResize="0"/>
          <p:nvPr/>
        </p:nvPicPr>
        <p:blipFill>
          <a:blip r:embed="rId7">
            <a:alphaModFix/>
          </a:blip>
          <a:stretch>
            <a:fillRect/>
          </a:stretch>
        </p:blipFill>
        <p:spPr>
          <a:xfrm>
            <a:off x="6137725" y="3383937"/>
            <a:ext cx="1559975" cy="777725"/>
          </a:xfrm>
          <a:prstGeom prst="rect">
            <a:avLst/>
          </a:prstGeom>
          <a:noFill/>
          <a:ln w="25400" cap="flat" cmpd="sng">
            <a:solidFill>
              <a:srgbClr val="F8FAFF"/>
            </a:solidFill>
            <a:prstDash val="solid"/>
            <a:round/>
            <a:headEnd type="none" w="sm" len="sm"/>
            <a:tailEnd type="none" w="sm" len="sm"/>
          </a:ln>
        </p:spPr>
      </p:pic>
      <p:sp>
        <p:nvSpPr>
          <p:cNvPr id="208" name="Google Shape;208;p19"/>
          <p:cNvSpPr/>
          <p:nvPr/>
        </p:nvSpPr>
        <p:spPr>
          <a:xfrm>
            <a:off x="5296175" y="2010000"/>
            <a:ext cx="4923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19"/>
          <p:cNvSpPr/>
          <p:nvPr/>
        </p:nvSpPr>
        <p:spPr>
          <a:xfrm>
            <a:off x="5296163" y="2867375"/>
            <a:ext cx="4923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 name="Google Shape;210;p19"/>
          <p:cNvSpPr/>
          <p:nvPr/>
        </p:nvSpPr>
        <p:spPr>
          <a:xfrm>
            <a:off x="5296175" y="3638450"/>
            <a:ext cx="4923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p19"/>
          <p:cNvSpPr/>
          <p:nvPr/>
        </p:nvSpPr>
        <p:spPr>
          <a:xfrm>
            <a:off x="5242588" y="1111200"/>
            <a:ext cx="4923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2" name="Google Shape;212;p19"/>
          <p:cNvPicPr preferRelativeResize="0"/>
          <p:nvPr/>
        </p:nvPicPr>
        <p:blipFill>
          <a:blip r:embed="rId8">
            <a:alphaModFix/>
          </a:blip>
          <a:stretch>
            <a:fillRect/>
          </a:stretch>
        </p:blipFill>
        <p:spPr>
          <a:xfrm>
            <a:off x="6174000" y="4391600"/>
            <a:ext cx="1649650" cy="686400"/>
          </a:xfrm>
          <a:prstGeom prst="rect">
            <a:avLst/>
          </a:prstGeom>
          <a:noFill/>
          <a:ln w="25400" cap="flat" cmpd="sng">
            <a:solidFill>
              <a:schemeClr val="lt1"/>
            </a:solidFill>
            <a:prstDash val="solid"/>
            <a:round/>
            <a:headEnd type="none" w="sm" len="sm"/>
            <a:tailEnd type="none" w="sm" len="sm"/>
          </a:ln>
        </p:spPr>
      </p:pic>
      <p:sp>
        <p:nvSpPr>
          <p:cNvPr id="213" name="Google Shape;213;p19"/>
          <p:cNvSpPr/>
          <p:nvPr/>
        </p:nvSpPr>
        <p:spPr>
          <a:xfrm>
            <a:off x="5332100" y="4561475"/>
            <a:ext cx="492300" cy="17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4" name="Google Shape;214;p19"/>
          <p:cNvSpPr txBox="1"/>
          <p:nvPr/>
        </p:nvSpPr>
        <p:spPr>
          <a:xfrm>
            <a:off x="3273150" y="216000"/>
            <a:ext cx="35391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Times New Roman"/>
                <a:ea typeface="Times New Roman"/>
                <a:cs typeface="Times New Roman"/>
                <a:sym typeface="Times New Roman"/>
              </a:rPr>
              <a:t>MTT ASSAY OF 3T3 CELLS</a:t>
            </a:r>
            <a:endParaRPr sz="1500" b="1">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0"/>
          <p:cNvPicPr preferRelativeResize="0"/>
          <p:nvPr/>
        </p:nvPicPr>
        <p:blipFill rotWithShape="1">
          <a:blip r:embed="rId3">
            <a:alphaModFix/>
          </a:blip>
          <a:srcRect/>
          <a:stretch/>
        </p:blipFill>
        <p:spPr>
          <a:xfrm>
            <a:off x="8082650" y="127400"/>
            <a:ext cx="954700" cy="329600"/>
          </a:xfrm>
          <a:prstGeom prst="rect">
            <a:avLst/>
          </a:prstGeom>
          <a:noFill/>
          <a:ln>
            <a:noFill/>
          </a:ln>
        </p:spPr>
      </p:pic>
      <p:sp>
        <p:nvSpPr>
          <p:cNvPr id="220" name="Google Shape;220;p20"/>
          <p:cNvSpPr/>
          <p:nvPr/>
        </p:nvSpPr>
        <p:spPr>
          <a:xfrm>
            <a:off x="-13050" y="78600"/>
            <a:ext cx="9050400" cy="49863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1 mL of 0.2 M phosphate buffer (pH 6.6)</a:t>
            </a:r>
            <a:br>
              <a:rPr lang="en">
                <a:solidFill>
                  <a:schemeClr val="lt1"/>
                </a:solidFill>
              </a:rPr>
            </a:br>
            <a:endParaRPr>
              <a:solidFill>
                <a:schemeClr val="lt1"/>
              </a:solidFill>
            </a:endParaRPr>
          </a:p>
          <a:p>
            <a:pPr marL="0" lvl="0" indent="0" algn="ctr" rtl="0">
              <a:spcBef>
                <a:spcPts val="0"/>
              </a:spcBef>
              <a:spcAft>
                <a:spcPts val="0"/>
              </a:spcAft>
              <a:buClr>
                <a:schemeClr val="dk1"/>
              </a:buClr>
              <a:buSzPts val="1100"/>
              <a:buFont typeface="Arial"/>
              <a:buNone/>
            </a:pPr>
            <a:r>
              <a:rPr lang="en">
                <a:solidFill>
                  <a:schemeClr val="lt1"/>
                </a:solidFill>
              </a:rPr>
              <a:t>1 mL of 1% potassium ferricyanide [K₃Fe(CN)₆].</a:t>
            </a:r>
            <a:endParaRPr>
              <a:solidFill>
                <a:schemeClr val="lt1"/>
              </a:solidFill>
            </a:endParaRPr>
          </a:p>
        </p:txBody>
      </p:sp>
      <p:sp>
        <p:nvSpPr>
          <p:cNvPr id="221" name="Google Shape;221;p20"/>
          <p:cNvSpPr txBox="1"/>
          <p:nvPr/>
        </p:nvSpPr>
        <p:spPr>
          <a:xfrm>
            <a:off x="74425" y="4875"/>
            <a:ext cx="7342800" cy="5388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990"/>
              <a:buFont typeface="Arial"/>
              <a:buNone/>
            </a:pPr>
            <a:r>
              <a:rPr lang="en" sz="2000" b="1" i="0" u="none" strike="noStrike" cap="none">
                <a:solidFill>
                  <a:schemeClr val="dk1"/>
                </a:solidFill>
                <a:latin typeface="Times New Roman"/>
                <a:ea typeface="Times New Roman"/>
                <a:cs typeface="Times New Roman"/>
                <a:sym typeface="Times New Roman"/>
              </a:rPr>
              <a:t>METHODOLOGY </a:t>
            </a:r>
            <a:endParaRPr/>
          </a:p>
        </p:txBody>
      </p:sp>
      <p:sp>
        <p:nvSpPr>
          <p:cNvPr id="222" name="Google Shape;222;p20"/>
          <p:cNvSpPr/>
          <p:nvPr/>
        </p:nvSpPr>
        <p:spPr>
          <a:xfrm>
            <a:off x="74400" y="1910875"/>
            <a:ext cx="3142500" cy="636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crude extract suspended in methanol for varying concentrations (50,100,150,200,250,300 µg/mL ).</a:t>
            </a:r>
            <a:endParaRPr sz="1000">
              <a:latin typeface="Times New Roman"/>
              <a:ea typeface="Times New Roman"/>
              <a:cs typeface="Times New Roman"/>
              <a:sym typeface="Times New Roman"/>
            </a:endParaRPr>
          </a:p>
        </p:txBody>
      </p:sp>
      <p:sp>
        <p:nvSpPr>
          <p:cNvPr id="223" name="Google Shape;223;p20"/>
          <p:cNvSpPr/>
          <p:nvPr/>
        </p:nvSpPr>
        <p:spPr>
          <a:xfrm>
            <a:off x="74425" y="2719600"/>
            <a:ext cx="3142500" cy="636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1 mL of each extract concentration was mixed with 1 mL of the DPPH solution in test tubes</a:t>
            </a:r>
            <a:endParaRPr>
              <a:latin typeface="Times New Roman"/>
              <a:ea typeface="Times New Roman"/>
              <a:cs typeface="Times New Roman"/>
              <a:sym typeface="Times New Roman"/>
            </a:endParaRPr>
          </a:p>
        </p:txBody>
      </p:sp>
      <p:sp>
        <p:nvSpPr>
          <p:cNvPr id="224" name="Google Shape;224;p20"/>
          <p:cNvSpPr/>
          <p:nvPr/>
        </p:nvSpPr>
        <p:spPr>
          <a:xfrm>
            <a:off x="74400" y="1270775"/>
            <a:ext cx="3142500" cy="430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 0.1 mM DPPH solution was prepared in methanol.</a:t>
            </a:r>
            <a:endParaRPr>
              <a:latin typeface="Times New Roman"/>
              <a:ea typeface="Times New Roman"/>
              <a:cs typeface="Times New Roman"/>
              <a:sym typeface="Times New Roman"/>
            </a:endParaRPr>
          </a:p>
        </p:txBody>
      </p:sp>
      <p:sp>
        <p:nvSpPr>
          <p:cNvPr id="225" name="Google Shape;225;p20"/>
          <p:cNvSpPr/>
          <p:nvPr/>
        </p:nvSpPr>
        <p:spPr>
          <a:xfrm>
            <a:off x="74425" y="3528325"/>
            <a:ext cx="3142500" cy="636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 control was prepared by mixing 1 mL of methanol with 1 mL of DPPH solution (without sample).</a:t>
            </a:r>
            <a:endParaRPr>
              <a:latin typeface="Times New Roman"/>
              <a:ea typeface="Times New Roman"/>
              <a:cs typeface="Times New Roman"/>
              <a:sym typeface="Times New Roman"/>
            </a:endParaRPr>
          </a:p>
        </p:txBody>
      </p:sp>
      <p:sp>
        <p:nvSpPr>
          <p:cNvPr id="226" name="Google Shape;226;p20"/>
          <p:cNvSpPr/>
          <p:nvPr/>
        </p:nvSpPr>
        <p:spPr>
          <a:xfrm>
            <a:off x="104400" y="4337050"/>
            <a:ext cx="3082500" cy="5388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The absorbance of the resulting solutions was measured at 517 nm</a:t>
            </a:r>
            <a:r>
              <a:rPr lang="en"/>
              <a:t> </a:t>
            </a:r>
            <a:endParaRPr/>
          </a:p>
        </p:txBody>
      </p:sp>
      <p:sp>
        <p:nvSpPr>
          <p:cNvPr id="227" name="Google Shape;227;p20"/>
          <p:cNvSpPr/>
          <p:nvPr/>
        </p:nvSpPr>
        <p:spPr>
          <a:xfrm>
            <a:off x="74400" y="543675"/>
            <a:ext cx="3142500" cy="4929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Times New Roman"/>
                <a:ea typeface="Times New Roman"/>
                <a:cs typeface="Times New Roman"/>
                <a:sym typeface="Times New Roman"/>
              </a:rPr>
              <a:t>DPPH ASSAY</a:t>
            </a:r>
            <a:endParaRPr sz="1800">
              <a:latin typeface="Times New Roman"/>
              <a:ea typeface="Times New Roman"/>
              <a:cs typeface="Times New Roman"/>
              <a:sym typeface="Times New Roman"/>
            </a:endParaRPr>
          </a:p>
        </p:txBody>
      </p:sp>
      <p:cxnSp>
        <p:nvCxnSpPr>
          <p:cNvPr id="228" name="Google Shape;228;p20"/>
          <p:cNvCxnSpPr>
            <a:stCxn id="224" idx="2"/>
            <a:endCxn id="222" idx="0"/>
          </p:cNvCxnSpPr>
          <p:nvPr/>
        </p:nvCxnSpPr>
        <p:spPr>
          <a:xfrm>
            <a:off x="1645650" y="1700975"/>
            <a:ext cx="0" cy="2100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0"/>
          <p:cNvCxnSpPr>
            <a:stCxn id="222" idx="2"/>
            <a:endCxn id="223" idx="0"/>
          </p:cNvCxnSpPr>
          <p:nvPr/>
        </p:nvCxnSpPr>
        <p:spPr>
          <a:xfrm>
            <a:off x="1645650" y="2547475"/>
            <a:ext cx="0" cy="1722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0"/>
          <p:cNvCxnSpPr>
            <a:stCxn id="223" idx="2"/>
            <a:endCxn id="225" idx="0"/>
          </p:cNvCxnSpPr>
          <p:nvPr/>
        </p:nvCxnSpPr>
        <p:spPr>
          <a:xfrm>
            <a:off x="1645675" y="3356200"/>
            <a:ext cx="0" cy="172200"/>
          </a:xfrm>
          <a:prstGeom prst="straightConnector1">
            <a:avLst/>
          </a:prstGeom>
          <a:noFill/>
          <a:ln w="9525" cap="flat" cmpd="sng">
            <a:solidFill>
              <a:schemeClr val="dk2"/>
            </a:solidFill>
            <a:prstDash val="solid"/>
            <a:round/>
            <a:headEnd type="none" w="med" len="med"/>
            <a:tailEnd type="triangle" w="med" len="med"/>
          </a:ln>
        </p:spPr>
      </p:cxnSp>
      <p:cxnSp>
        <p:nvCxnSpPr>
          <p:cNvPr id="231" name="Google Shape;231;p20"/>
          <p:cNvCxnSpPr>
            <a:stCxn id="225" idx="2"/>
            <a:endCxn id="226" idx="0"/>
          </p:cNvCxnSpPr>
          <p:nvPr/>
        </p:nvCxnSpPr>
        <p:spPr>
          <a:xfrm>
            <a:off x="1645675" y="4164925"/>
            <a:ext cx="0" cy="172200"/>
          </a:xfrm>
          <a:prstGeom prst="straightConnector1">
            <a:avLst/>
          </a:prstGeom>
          <a:noFill/>
          <a:ln w="9525" cap="flat" cmpd="sng">
            <a:solidFill>
              <a:schemeClr val="dk2"/>
            </a:solidFill>
            <a:prstDash val="solid"/>
            <a:round/>
            <a:headEnd type="none" w="med" len="med"/>
            <a:tailEnd type="triangle" w="med" len="med"/>
          </a:ln>
        </p:spPr>
      </p:cxnSp>
      <p:cxnSp>
        <p:nvCxnSpPr>
          <p:cNvPr id="232" name="Google Shape;232;p20"/>
          <p:cNvCxnSpPr>
            <a:stCxn id="227" idx="2"/>
            <a:endCxn id="224" idx="0"/>
          </p:cNvCxnSpPr>
          <p:nvPr/>
        </p:nvCxnSpPr>
        <p:spPr>
          <a:xfrm>
            <a:off x="1645650" y="1036575"/>
            <a:ext cx="0" cy="234300"/>
          </a:xfrm>
          <a:prstGeom prst="straightConnector1">
            <a:avLst/>
          </a:prstGeom>
          <a:noFill/>
          <a:ln w="9525" cap="flat" cmpd="sng">
            <a:solidFill>
              <a:schemeClr val="dk2"/>
            </a:solidFill>
            <a:prstDash val="solid"/>
            <a:round/>
            <a:headEnd type="none" w="med" len="med"/>
            <a:tailEnd type="triangle" w="med" len="med"/>
          </a:ln>
        </p:spPr>
      </p:cxnSp>
      <p:sp>
        <p:nvSpPr>
          <p:cNvPr id="233" name="Google Shape;233;p20"/>
          <p:cNvSpPr/>
          <p:nvPr/>
        </p:nvSpPr>
        <p:spPr>
          <a:xfrm>
            <a:off x="4456775" y="1106775"/>
            <a:ext cx="4496100" cy="555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crude extract suspended in varying concentrations (50,100,150,200,250,300 µg/mL ).</a:t>
            </a:r>
            <a:endParaRPr sz="1000">
              <a:latin typeface="Times New Roman"/>
              <a:ea typeface="Times New Roman"/>
              <a:cs typeface="Times New Roman"/>
              <a:sym typeface="Times New Roman"/>
            </a:endParaRPr>
          </a:p>
        </p:txBody>
      </p:sp>
      <p:sp>
        <p:nvSpPr>
          <p:cNvPr id="234" name="Google Shape;234;p20"/>
          <p:cNvSpPr/>
          <p:nvPr/>
        </p:nvSpPr>
        <p:spPr>
          <a:xfrm>
            <a:off x="4514375" y="1896600"/>
            <a:ext cx="4380900" cy="7794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 mL of 0.2 M phosphate buffer and </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1 mL of 1% potassium ferricyanide [K₃Fe(CN)₆] are added to extract</a:t>
            </a:r>
            <a:endParaRPr>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35" name="Google Shape;235;p20"/>
          <p:cNvSpPr/>
          <p:nvPr/>
        </p:nvSpPr>
        <p:spPr>
          <a:xfrm>
            <a:off x="4514375" y="2867538"/>
            <a:ext cx="4380900" cy="636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1 mL of 10% trichloroacetic acid (TCA) was added to the mixture.</a:t>
            </a:r>
            <a:endParaRPr>
              <a:latin typeface="Times New Roman"/>
              <a:ea typeface="Times New Roman"/>
              <a:cs typeface="Times New Roman"/>
              <a:sym typeface="Times New Roman"/>
            </a:endParaRPr>
          </a:p>
        </p:txBody>
      </p:sp>
      <p:sp>
        <p:nvSpPr>
          <p:cNvPr id="236" name="Google Shape;236;p20"/>
          <p:cNvSpPr/>
          <p:nvPr/>
        </p:nvSpPr>
        <p:spPr>
          <a:xfrm>
            <a:off x="4514375" y="3683550"/>
            <a:ext cx="4380900" cy="5388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1 mL of 0.1% freshly prepared ferric chloride (FeCl₃) solution was added.</a:t>
            </a:r>
            <a:endParaRPr>
              <a:latin typeface="Times New Roman"/>
              <a:ea typeface="Times New Roman"/>
              <a:cs typeface="Times New Roman"/>
              <a:sym typeface="Times New Roman"/>
            </a:endParaRPr>
          </a:p>
        </p:txBody>
      </p:sp>
      <p:sp>
        <p:nvSpPr>
          <p:cNvPr id="237" name="Google Shape;237;p20"/>
          <p:cNvSpPr/>
          <p:nvPr/>
        </p:nvSpPr>
        <p:spPr>
          <a:xfrm>
            <a:off x="4553675" y="4401750"/>
            <a:ext cx="4302300" cy="5388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The absorbance of the resulting solutions was measured at 700 nm </a:t>
            </a:r>
            <a:endParaRPr>
              <a:latin typeface="Times New Roman"/>
              <a:ea typeface="Times New Roman"/>
              <a:cs typeface="Times New Roman"/>
              <a:sym typeface="Times New Roman"/>
            </a:endParaRPr>
          </a:p>
        </p:txBody>
      </p:sp>
      <p:sp>
        <p:nvSpPr>
          <p:cNvPr id="238" name="Google Shape;238;p20"/>
          <p:cNvSpPr/>
          <p:nvPr/>
        </p:nvSpPr>
        <p:spPr>
          <a:xfrm>
            <a:off x="4514375" y="379600"/>
            <a:ext cx="4380900" cy="4929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FERRIC REDUCING POWER ASSAY</a:t>
            </a:r>
            <a:endParaRPr sz="12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p:txBody>
      </p:sp>
      <p:cxnSp>
        <p:nvCxnSpPr>
          <p:cNvPr id="239" name="Google Shape;239;p20"/>
          <p:cNvCxnSpPr>
            <a:stCxn id="234" idx="2"/>
            <a:endCxn id="235" idx="0"/>
          </p:cNvCxnSpPr>
          <p:nvPr/>
        </p:nvCxnSpPr>
        <p:spPr>
          <a:xfrm>
            <a:off x="6704825" y="2676000"/>
            <a:ext cx="0" cy="191400"/>
          </a:xfrm>
          <a:prstGeom prst="straightConnector1">
            <a:avLst/>
          </a:prstGeom>
          <a:noFill/>
          <a:ln w="9525" cap="flat" cmpd="sng">
            <a:solidFill>
              <a:schemeClr val="dk2"/>
            </a:solidFill>
            <a:prstDash val="solid"/>
            <a:round/>
            <a:headEnd type="none" w="med" len="med"/>
            <a:tailEnd type="triangle" w="med" len="med"/>
          </a:ln>
        </p:spPr>
      </p:cxnSp>
      <p:cxnSp>
        <p:nvCxnSpPr>
          <p:cNvPr id="240" name="Google Shape;240;p20"/>
          <p:cNvCxnSpPr>
            <a:stCxn id="235" idx="2"/>
            <a:endCxn id="236" idx="0"/>
          </p:cNvCxnSpPr>
          <p:nvPr/>
        </p:nvCxnSpPr>
        <p:spPr>
          <a:xfrm>
            <a:off x="6704825" y="3504138"/>
            <a:ext cx="0" cy="179400"/>
          </a:xfrm>
          <a:prstGeom prst="straightConnector1">
            <a:avLst/>
          </a:prstGeom>
          <a:noFill/>
          <a:ln w="9525" cap="flat" cmpd="sng">
            <a:solidFill>
              <a:schemeClr val="dk2"/>
            </a:solidFill>
            <a:prstDash val="solid"/>
            <a:round/>
            <a:headEnd type="none" w="med" len="med"/>
            <a:tailEnd type="triangle" w="med" len="med"/>
          </a:ln>
        </p:spPr>
      </p:cxnSp>
      <p:cxnSp>
        <p:nvCxnSpPr>
          <p:cNvPr id="241" name="Google Shape;241;p20"/>
          <p:cNvCxnSpPr>
            <a:stCxn id="236" idx="2"/>
            <a:endCxn id="237" idx="0"/>
          </p:cNvCxnSpPr>
          <p:nvPr/>
        </p:nvCxnSpPr>
        <p:spPr>
          <a:xfrm>
            <a:off x="6704825" y="4222350"/>
            <a:ext cx="0" cy="17940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20"/>
          <p:cNvCxnSpPr>
            <a:stCxn id="238" idx="2"/>
            <a:endCxn id="233" idx="0"/>
          </p:cNvCxnSpPr>
          <p:nvPr/>
        </p:nvCxnSpPr>
        <p:spPr>
          <a:xfrm>
            <a:off x="6704825" y="872500"/>
            <a:ext cx="0" cy="234300"/>
          </a:xfrm>
          <a:prstGeom prst="straightConnector1">
            <a:avLst/>
          </a:prstGeom>
          <a:noFill/>
          <a:ln w="9525" cap="flat" cmpd="sng">
            <a:solidFill>
              <a:schemeClr val="dk2"/>
            </a:solidFill>
            <a:prstDash val="solid"/>
            <a:round/>
            <a:headEnd type="none" w="med" len="med"/>
            <a:tailEnd type="triangle" w="med" len="med"/>
          </a:ln>
        </p:spPr>
      </p:cxnSp>
      <p:sp>
        <p:nvSpPr>
          <p:cNvPr id="243" name="Google Shape;243;p20"/>
          <p:cNvSpPr txBox="1"/>
          <p:nvPr/>
        </p:nvSpPr>
        <p:spPr>
          <a:xfrm>
            <a:off x="1865225" y="3261400"/>
            <a:ext cx="3142500" cy="1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Times New Roman"/>
                <a:ea typeface="Times New Roman"/>
                <a:cs typeface="Times New Roman"/>
                <a:sym typeface="Times New Roman"/>
              </a:rPr>
              <a:t>*45 min incubation</a:t>
            </a:r>
            <a:endParaRPr sz="1300">
              <a:solidFill>
                <a:schemeClr val="dk2"/>
              </a:solidFill>
              <a:latin typeface="Times New Roman"/>
              <a:ea typeface="Times New Roman"/>
              <a:cs typeface="Times New Roman"/>
              <a:sym typeface="Times New Roman"/>
            </a:endParaRPr>
          </a:p>
        </p:txBody>
      </p:sp>
      <p:sp>
        <p:nvSpPr>
          <p:cNvPr id="244" name="Google Shape;244;p20"/>
          <p:cNvSpPr txBox="1"/>
          <p:nvPr/>
        </p:nvSpPr>
        <p:spPr>
          <a:xfrm>
            <a:off x="4622450" y="2625265"/>
            <a:ext cx="24468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Times New Roman"/>
                <a:ea typeface="Times New Roman"/>
                <a:cs typeface="Times New Roman"/>
                <a:sym typeface="Times New Roman"/>
              </a:rPr>
              <a:t>*30 min incubation</a:t>
            </a:r>
            <a:endParaRPr sz="1100">
              <a:solidFill>
                <a:schemeClr val="dk2"/>
              </a:solidFill>
              <a:latin typeface="Times New Roman"/>
              <a:ea typeface="Times New Roman"/>
              <a:cs typeface="Times New Roman"/>
              <a:sym typeface="Times New Roman"/>
            </a:endParaRPr>
          </a:p>
        </p:txBody>
      </p:sp>
      <p:cxnSp>
        <p:nvCxnSpPr>
          <p:cNvPr id="245" name="Google Shape;245;p20"/>
          <p:cNvCxnSpPr>
            <a:stCxn id="233" idx="2"/>
            <a:endCxn id="234" idx="0"/>
          </p:cNvCxnSpPr>
          <p:nvPr/>
        </p:nvCxnSpPr>
        <p:spPr>
          <a:xfrm>
            <a:off x="6704825" y="1662375"/>
            <a:ext cx="0" cy="234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2309</Words>
  <Application>Microsoft Office PowerPoint</Application>
  <PresentationFormat>On-screen Show (16:9)</PresentationFormat>
  <Paragraphs>416</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Times New Roman</vt:lpstr>
      <vt:lpstr>Simple Light</vt:lpstr>
      <vt:lpstr>PowerPoint Presentation</vt:lpstr>
      <vt:lpstr>INTRODUCTION</vt:lpstr>
      <vt:lpstr>PowerPoint Presentation</vt:lpstr>
      <vt:lpstr>PowerPoint Presentation</vt:lpstr>
      <vt:lpstr>PowerPoint Presentation</vt:lpstr>
      <vt:lpstr>METHODOLOGY </vt:lpstr>
      <vt:lpstr>PowerPoint Presentation</vt:lpstr>
      <vt:lpstr>PowerPoint Presentation</vt:lpstr>
      <vt:lpstr>PowerPoint Presentation</vt:lpstr>
      <vt:lpstr>PowerPoint Presentation</vt:lpstr>
      <vt:lpstr>PowerPoint Presentation</vt:lpstr>
      <vt:lpstr>RESULTS</vt:lpstr>
      <vt:lpstr>PowerPoint Presentation</vt:lpstr>
      <vt:lpstr>     </vt:lpstr>
      <vt:lpstr>PowerPoint Presentation</vt:lpstr>
      <vt:lpstr>PowerPoint Presentation</vt:lpstr>
      <vt:lpstr>RESULTS</vt:lpstr>
      <vt:lpstr>RESULTS</vt:lpstr>
      <vt:lpstr>RESULTS</vt:lpstr>
      <vt:lpstr>RESULTS</vt:lpstr>
      <vt:lpstr>PowerPoint Presentation</vt:lpstr>
      <vt:lpstr>Research Output: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sriram</dc:creator>
  <cp:lastModifiedBy>SRIRAM B</cp:lastModifiedBy>
  <cp:revision>3</cp:revision>
  <dcterms:modified xsi:type="dcterms:W3CDTF">2025-05-08T17:04:53Z</dcterms:modified>
</cp:coreProperties>
</file>